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4" r:id="rId2"/>
    <p:sldId id="335" r:id="rId3"/>
    <p:sldId id="336" r:id="rId4"/>
    <p:sldId id="337" r:id="rId5"/>
    <p:sldId id="338" r:id="rId6"/>
    <p:sldId id="339" r:id="rId7"/>
    <p:sldId id="340" r:id="rId8"/>
    <p:sldId id="327" r:id="rId9"/>
    <p:sldId id="256" r:id="rId10"/>
    <p:sldId id="257" r:id="rId11"/>
    <p:sldId id="299" r:id="rId12"/>
    <p:sldId id="300" r:id="rId13"/>
    <p:sldId id="302" r:id="rId14"/>
    <p:sldId id="304" r:id="rId15"/>
    <p:sldId id="259" r:id="rId16"/>
    <p:sldId id="301" r:id="rId17"/>
    <p:sldId id="280" r:id="rId18"/>
    <p:sldId id="303" r:id="rId19"/>
    <p:sldId id="281" r:id="rId20"/>
    <p:sldId id="282" r:id="rId21"/>
    <p:sldId id="328" r:id="rId22"/>
    <p:sldId id="283" r:id="rId23"/>
    <p:sldId id="284" r:id="rId24"/>
    <p:sldId id="285" r:id="rId25"/>
    <p:sldId id="286" r:id="rId26"/>
    <p:sldId id="287" r:id="rId27"/>
    <p:sldId id="306" r:id="rId28"/>
    <p:sldId id="30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2" autoAdjust="0"/>
    <p:restoredTop sz="94684" autoAdjust="0"/>
  </p:normalViewPr>
  <p:slideViewPr>
    <p:cSldViewPr>
      <p:cViewPr varScale="1">
        <p:scale>
          <a:sx n="44" d="100"/>
          <a:sy n="44" d="100"/>
        </p:scale>
        <p:origin x="1440" y="24"/>
      </p:cViewPr>
      <p:guideLst>
        <p:guide orient="horz" pos="2160"/>
        <p:guide pos="2880"/>
      </p:guideLst>
    </p:cSldViewPr>
  </p:slideViewPr>
  <p:outlineViewPr>
    <p:cViewPr>
      <p:scale>
        <a:sx n="33" d="100"/>
        <a:sy n="33" d="100"/>
      </p:scale>
      <p:origin x="18" y="31794"/>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190A92-DF92-43E3-B720-7A73FA3F9231}"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62F597AE-3B66-449A-B894-8242680D85F1}">
      <dgm:prSet phldrT="[Text]"/>
      <dgm:spPr/>
      <dgm:t>
        <a:bodyPr/>
        <a:lstStyle/>
        <a:p>
          <a:r>
            <a:rPr lang="fa-IR" dirty="0" smtClean="0">
              <a:cs typeface="B Titr" pitchFamily="2" charset="-78"/>
            </a:rPr>
            <a:t>اندیشه سیاسی</a:t>
          </a:r>
          <a:endParaRPr lang="en-US" dirty="0">
            <a:cs typeface="B Titr" pitchFamily="2" charset="-78"/>
          </a:endParaRPr>
        </a:p>
      </dgm:t>
    </dgm:pt>
    <dgm:pt modelId="{A0F88BA8-92BE-4431-B282-DDF3B70A4AB6}" type="parTrans" cxnId="{85D5FC5C-C1A4-4B64-B681-ADCFE3EE14E6}">
      <dgm:prSet/>
      <dgm:spPr/>
      <dgm:t>
        <a:bodyPr/>
        <a:lstStyle/>
        <a:p>
          <a:endParaRPr lang="en-US"/>
        </a:p>
      </dgm:t>
    </dgm:pt>
    <dgm:pt modelId="{59D3C3AC-B9A3-4F9D-8BB8-E59E943F4F3F}" type="sibTrans" cxnId="{85D5FC5C-C1A4-4B64-B681-ADCFE3EE14E6}">
      <dgm:prSet/>
      <dgm:spPr/>
      <dgm:t>
        <a:bodyPr/>
        <a:lstStyle/>
        <a:p>
          <a:endParaRPr lang="en-US"/>
        </a:p>
      </dgm:t>
    </dgm:pt>
    <dgm:pt modelId="{0A9BE63B-5785-4DF1-81B4-4A095EEB2DA1}">
      <dgm:prSet phldrT="[Text]"/>
      <dgm:spPr/>
      <dgm:t>
        <a:bodyPr/>
        <a:lstStyle/>
        <a:p>
          <a:r>
            <a:rPr lang="fa-IR" dirty="0" smtClean="0">
              <a:cs typeface="B Titr" pitchFamily="2" charset="-78"/>
            </a:rPr>
            <a:t>دارای استدلال</a:t>
          </a:r>
          <a:endParaRPr lang="en-US" dirty="0">
            <a:cs typeface="B Titr" pitchFamily="2" charset="-78"/>
          </a:endParaRPr>
        </a:p>
      </dgm:t>
    </dgm:pt>
    <dgm:pt modelId="{FB3EDBA4-BC79-4A8B-A5F9-25FEFE8F8CC5}" type="parTrans" cxnId="{D5E3D83E-287E-4492-8889-C8C4F60AFBAA}">
      <dgm:prSet/>
      <dgm:spPr/>
      <dgm:t>
        <a:bodyPr/>
        <a:lstStyle/>
        <a:p>
          <a:endParaRPr lang="en-US"/>
        </a:p>
      </dgm:t>
    </dgm:pt>
    <dgm:pt modelId="{4E9D834F-198B-4CD9-9EFC-3560552CFFA9}" type="sibTrans" cxnId="{D5E3D83E-287E-4492-8889-C8C4F60AFBAA}">
      <dgm:prSet/>
      <dgm:spPr/>
      <dgm:t>
        <a:bodyPr/>
        <a:lstStyle/>
        <a:p>
          <a:endParaRPr lang="en-US"/>
        </a:p>
      </dgm:t>
    </dgm:pt>
    <dgm:pt modelId="{D9D0F482-7DD3-47E1-B005-C6B2649A895C}">
      <dgm:prSet/>
      <dgm:spPr/>
      <dgm:t>
        <a:bodyPr/>
        <a:lstStyle/>
        <a:p>
          <a:r>
            <a:rPr lang="fa-IR" dirty="0" smtClean="0">
              <a:cs typeface="B Titr" pitchFamily="2" charset="-78"/>
            </a:rPr>
            <a:t>نظام مندی</a:t>
          </a:r>
          <a:endParaRPr lang="en-US" dirty="0">
            <a:cs typeface="B Titr" pitchFamily="2" charset="-78"/>
          </a:endParaRPr>
        </a:p>
      </dgm:t>
    </dgm:pt>
    <dgm:pt modelId="{AC1EC5CE-5719-4368-A282-297A5804189F}" type="parTrans" cxnId="{14EBCE0B-A8B7-4B69-B462-9595EB59AAAF}">
      <dgm:prSet/>
      <dgm:spPr/>
      <dgm:t>
        <a:bodyPr/>
        <a:lstStyle/>
        <a:p>
          <a:endParaRPr lang="en-US"/>
        </a:p>
      </dgm:t>
    </dgm:pt>
    <dgm:pt modelId="{C1303512-3BA1-49CB-A6C8-84F71BFEFA2E}" type="sibTrans" cxnId="{14EBCE0B-A8B7-4B69-B462-9595EB59AAAF}">
      <dgm:prSet/>
      <dgm:spPr/>
      <dgm:t>
        <a:bodyPr/>
        <a:lstStyle/>
        <a:p>
          <a:endParaRPr lang="en-US"/>
        </a:p>
      </dgm:t>
    </dgm:pt>
    <dgm:pt modelId="{B52232A7-5DAE-4297-8FF2-43232826A512}">
      <dgm:prSet/>
      <dgm:spPr/>
      <dgm:t>
        <a:bodyPr/>
        <a:lstStyle/>
        <a:p>
          <a:r>
            <a:rPr lang="fa-IR" dirty="0" smtClean="0">
              <a:cs typeface="B Titr" pitchFamily="2" charset="-78"/>
            </a:rPr>
            <a:t> همراه تامل</a:t>
          </a:r>
          <a:endParaRPr lang="en-US" dirty="0">
            <a:cs typeface="B Titr" pitchFamily="2" charset="-78"/>
          </a:endParaRPr>
        </a:p>
      </dgm:t>
    </dgm:pt>
    <dgm:pt modelId="{E8409E92-DA88-4557-B5C2-A71640424EAA}" type="parTrans" cxnId="{0803D837-8C86-4FBF-8074-683937CD5E29}">
      <dgm:prSet/>
      <dgm:spPr/>
      <dgm:t>
        <a:bodyPr/>
        <a:lstStyle/>
        <a:p>
          <a:endParaRPr lang="en-US"/>
        </a:p>
      </dgm:t>
    </dgm:pt>
    <dgm:pt modelId="{22ECB95A-8557-45B6-98FD-4CBAE42A22ED}" type="sibTrans" cxnId="{0803D837-8C86-4FBF-8074-683937CD5E29}">
      <dgm:prSet/>
      <dgm:spPr/>
      <dgm:t>
        <a:bodyPr/>
        <a:lstStyle/>
        <a:p>
          <a:endParaRPr lang="en-US"/>
        </a:p>
      </dgm:t>
    </dgm:pt>
    <dgm:pt modelId="{AFC63ED8-3BD4-469C-88A4-1E23A22B186D}" type="pres">
      <dgm:prSet presAssocID="{D1190A92-DF92-43E3-B720-7A73FA3F9231}" presName="Name0" presStyleCnt="0">
        <dgm:presLayoutVars>
          <dgm:chPref val="1"/>
          <dgm:dir val="rev"/>
          <dgm:animOne val="branch"/>
          <dgm:animLvl val="lvl"/>
          <dgm:resizeHandles val="exact"/>
        </dgm:presLayoutVars>
      </dgm:prSet>
      <dgm:spPr/>
      <dgm:t>
        <a:bodyPr/>
        <a:lstStyle/>
        <a:p>
          <a:endParaRPr lang="en-US"/>
        </a:p>
      </dgm:t>
    </dgm:pt>
    <dgm:pt modelId="{3966533D-B5EC-44F5-BBD0-57FDC21A169C}" type="pres">
      <dgm:prSet presAssocID="{62F597AE-3B66-449A-B894-8242680D85F1}" presName="root1" presStyleCnt="0"/>
      <dgm:spPr/>
    </dgm:pt>
    <dgm:pt modelId="{CC93C23E-90A3-4C9E-876D-2CD2A5A418D7}" type="pres">
      <dgm:prSet presAssocID="{62F597AE-3B66-449A-B894-8242680D85F1}" presName="LevelOneTextNode" presStyleLbl="node0" presStyleIdx="0" presStyleCnt="1">
        <dgm:presLayoutVars>
          <dgm:chPref val="3"/>
        </dgm:presLayoutVars>
      </dgm:prSet>
      <dgm:spPr/>
      <dgm:t>
        <a:bodyPr/>
        <a:lstStyle/>
        <a:p>
          <a:endParaRPr lang="en-US"/>
        </a:p>
      </dgm:t>
    </dgm:pt>
    <dgm:pt modelId="{E290A7F7-CE8C-4DA7-8F8E-852D0F20B07B}" type="pres">
      <dgm:prSet presAssocID="{62F597AE-3B66-449A-B894-8242680D85F1}" presName="level2hierChild" presStyleCnt="0"/>
      <dgm:spPr/>
    </dgm:pt>
    <dgm:pt modelId="{0459E7BF-4E77-4146-B204-A27965F60CA8}" type="pres">
      <dgm:prSet presAssocID="{E8409E92-DA88-4557-B5C2-A71640424EAA}" presName="conn2-1" presStyleLbl="parChTrans1D2" presStyleIdx="0" presStyleCnt="3"/>
      <dgm:spPr/>
      <dgm:t>
        <a:bodyPr/>
        <a:lstStyle/>
        <a:p>
          <a:endParaRPr lang="en-US"/>
        </a:p>
      </dgm:t>
    </dgm:pt>
    <dgm:pt modelId="{A33B02F6-0236-49FD-9D9A-537DEF0CAB60}" type="pres">
      <dgm:prSet presAssocID="{E8409E92-DA88-4557-B5C2-A71640424EAA}" presName="connTx" presStyleLbl="parChTrans1D2" presStyleIdx="0" presStyleCnt="3"/>
      <dgm:spPr/>
      <dgm:t>
        <a:bodyPr/>
        <a:lstStyle/>
        <a:p>
          <a:endParaRPr lang="en-US"/>
        </a:p>
      </dgm:t>
    </dgm:pt>
    <dgm:pt modelId="{1FE562AE-FBD0-4866-AE2F-70F23EA18B91}" type="pres">
      <dgm:prSet presAssocID="{B52232A7-5DAE-4297-8FF2-43232826A512}" presName="root2" presStyleCnt="0"/>
      <dgm:spPr/>
    </dgm:pt>
    <dgm:pt modelId="{5132A897-04DD-4E7B-9F74-00678112A855}" type="pres">
      <dgm:prSet presAssocID="{B52232A7-5DAE-4297-8FF2-43232826A512}" presName="LevelTwoTextNode" presStyleLbl="node2" presStyleIdx="0" presStyleCnt="3">
        <dgm:presLayoutVars>
          <dgm:chPref val="3"/>
        </dgm:presLayoutVars>
      </dgm:prSet>
      <dgm:spPr/>
      <dgm:t>
        <a:bodyPr/>
        <a:lstStyle/>
        <a:p>
          <a:endParaRPr lang="en-US"/>
        </a:p>
      </dgm:t>
    </dgm:pt>
    <dgm:pt modelId="{3E5CEF14-7B33-4AE3-BADB-48E6DE2DEEE3}" type="pres">
      <dgm:prSet presAssocID="{B52232A7-5DAE-4297-8FF2-43232826A512}" presName="level3hierChild" presStyleCnt="0"/>
      <dgm:spPr/>
    </dgm:pt>
    <dgm:pt modelId="{BCF91C4B-6EBC-4B3E-A1B5-945ABA6EA219}" type="pres">
      <dgm:prSet presAssocID="{FB3EDBA4-BC79-4A8B-A5F9-25FEFE8F8CC5}" presName="conn2-1" presStyleLbl="parChTrans1D2" presStyleIdx="1" presStyleCnt="3"/>
      <dgm:spPr/>
      <dgm:t>
        <a:bodyPr/>
        <a:lstStyle/>
        <a:p>
          <a:endParaRPr lang="en-US"/>
        </a:p>
      </dgm:t>
    </dgm:pt>
    <dgm:pt modelId="{D86BD0DD-07FC-4AD0-8FD9-6477C4E40EC4}" type="pres">
      <dgm:prSet presAssocID="{FB3EDBA4-BC79-4A8B-A5F9-25FEFE8F8CC5}" presName="connTx" presStyleLbl="parChTrans1D2" presStyleIdx="1" presStyleCnt="3"/>
      <dgm:spPr/>
      <dgm:t>
        <a:bodyPr/>
        <a:lstStyle/>
        <a:p>
          <a:endParaRPr lang="en-US"/>
        </a:p>
      </dgm:t>
    </dgm:pt>
    <dgm:pt modelId="{BB467B1A-D8BF-41B6-A976-696EF7C2DC32}" type="pres">
      <dgm:prSet presAssocID="{0A9BE63B-5785-4DF1-81B4-4A095EEB2DA1}" presName="root2" presStyleCnt="0"/>
      <dgm:spPr/>
    </dgm:pt>
    <dgm:pt modelId="{DDB0F17D-ACE9-4D71-B4EF-56DF606F2BE6}" type="pres">
      <dgm:prSet presAssocID="{0A9BE63B-5785-4DF1-81B4-4A095EEB2DA1}" presName="LevelTwoTextNode" presStyleLbl="node2" presStyleIdx="1" presStyleCnt="3">
        <dgm:presLayoutVars>
          <dgm:chPref val="3"/>
        </dgm:presLayoutVars>
      </dgm:prSet>
      <dgm:spPr/>
      <dgm:t>
        <a:bodyPr/>
        <a:lstStyle/>
        <a:p>
          <a:endParaRPr lang="en-US"/>
        </a:p>
      </dgm:t>
    </dgm:pt>
    <dgm:pt modelId="{6FF24411-B2E6-4DC4-AA4E-C2AE5DEA03E7}" type="pres">
      <dgm:prSet presAssocID="{0A9BE63B-5785-4DF1-81B4-4A095EEB2DA1}" presName="level3hierChild" presStyleCnt="0"/>
      <dgm:spPr/>
    </dgm:pt>
    <dgm:pt modelId="{76F128BD-1A2F-4FB7-98DD-6E59F013CF4B}" type="pres">
      <dgm:prSet presAssocID="{AC1EC5CE-5719-4368-A282-297A5804189F}" presName="conn2-1" presStyleLbl="parChTrans1D2" presStyleIdx="2" presStyleCnt="3"/>
      <dgm:spPr/>
      <dgm:t>
        <a:bodyPr/>
        <a:lstStyle/>
        <a:p>
          <a:endParaRPr lang="en-US"/>
        </a:p>
      </dgm:t>
    </dgm:pt>
    <dgm:pt modelId="{E7482825-FE47-42B0-A621-45999965F810}" type="pres">
      <dgm:prSet presAssocID="{AC1EC5CE-5719-4368-A282-297A5804189F}" presName="connTx" presStyleLbl="parChTrans1D2" presStyleIdx="2" presStyleCnt="3"/>
      <dgm:spPr/>
      <dgm:t>
        <a:bodyPr/>
        <a:lstStyle/>
        <a:p>
          <a:endParaRPr lang="en-US"/>
        </a:p>
      </dgm:t>
    </dgm:pt>
    <dgm:pt modelId="{3E4A9073-9C79-4C83-8F27-B118713751EE}" type="pres">
      <dgm:prSet presAssocID="{D9D0F482-7DD3-47E1-B005-C6B2649A895C}" presName="root2" presStyleCnt="0"/>
      <dgm:spPr/>
    </dgm:pt>
    <dgm:pt modelId="{F729BE07-2137-4F36-B327-8545DB8BF7C8}" type="pres">
      <dgm:prSet presAssocID="{D9D0F482-7DD3-47E1-B005-C6B2649A895C}" presName="LevelTwoTextNode" presStyleLbl="node2" presStyleIdx="2" presStyleCnt="3">
        <dgm:presLayoutVars>
          <dgm:chPref val="3"/>
        </dgm:presLayoutVars>
      </dgm:prSet>
      <dgm:spPr/>
      <dgm:t>
        <a:bodyPr/>
        <a:lstStyle/>
        <a:p>
          <a:endParaRPr lang="en-US"/>
        </a:p>
      </dgm:t>
    </dgm:pt>
    <dgm:pt modelId="{ECD35E71-F1B6-40FC-869C-9EFE36343CD8}" type="pres">
      <dgm:prSet presAssocID="{D9D0F482-7DD3-47E1-B005-C6B2649A895C}" presName="level3hierChild" presStyleCnt="0"/>
      <dgm:spPr/>
    </dgm:pt>
  </dgm:ptLst>
  <dgm:cxnLst>
    <dgm:cxn modelId="{2C1B8275-FCD6-4B43-8796-46363E3952F8}" type="presOf" srcId="{FB3EDBA4-BC79-4A8B-A5F9-25FEFE8F8CC5}" destId="{D86BD0DD-07FC-4AD0-8FD9-6477C4E40EC4}" srcOrd="1" destOrd="0" presId="urn:microsoft.com/office/officeart/2008/layout/HorizontalMultiLevelHierarchy"/>
    <dgm:cxn modelId="{0803D837-8C86-4FBF-8074-683937CD5E29}" srcId="{62F597AE-3B66-449A-B894-8242680D85F1}" destId="{B52232A7-5DAE-4297-8FF2-43232826A512}" srcOrd="0" destOrd="0" parTransId="{E8409E92-DA88-4557-B5C2-A71640424EAA}" sibTransId="{22ECB95A-8557-45B6-98FD-4CBAE42A22ED}"/>
    <dgm:cxn modelId="{536A8C36-EF59-416F-A34D-B08FB66E2964}" type="presOf" srcId="{D1190A92-DF92-43E3-B720-7A73FA3F9231}" destId="{AFC63ED8-3BD4-469C-88A4-1E23A22B186D}" srcOrd="0" destOrd="0" presId="urn:microsoft.com/office/officeart/2008/layout/HorizontalMultiLevelHierarchy"/>
    <dgm:cxn modelId="{50E8B34D-10FF-4A99-8E46-1445E8AD4B2B}" type="presOf" srcId="{E8409E92-DA88-4557-B5C2-A71640424EAA}" destId="{A33B02F6-0236-49FD-9D9A-537DEF0CAB60}" srcOrd="1" destOrd="0" presId="urn:microsoft.com/office/officeart/2008/layout/HorizontalMultiLevelHierarchy"/>
    <dgm:cxn modelId="{10F778F8-5217-4857-AA5A-A19194EB2878}" type="presOf" srcId="{AC1EC5CE-5719-4368-A282-297A5804189F}" destId="{76F128BD-1A2F-4FB7-98DD-6E59F013CF4B}" srcOrd="0" destOrd="0" presId="urn:microsoft.com/office/officeart/2008/layout/HorizontalMultiLevelHierarchy"/>
    <dgm:cxn modelId="{80E3318D-95AA-4C9E-83CF-B25273B9B82A}" type="presOf" srcId="{B52232A7-5DAE-4297-8FF2-43232826A512}" destId="{5132A897-04DD-4E7B-9F74-00678112A855}" srcOrd="0" destOrd="0" presId="urn:microsoft.com/office/officeart/2008/layout/HorizontalMultiLevelHierarchy"/>
    <dgm:cxn modelId="{7A0D195B-ACD8-4659-A683-4625A1779B75}" type="presOf" srcId="{FB3EDBA4-BC79-4A8B-A5F9-25FEFE8F8CC5}" destId="{BCF91C4B-6EBC-4B3E-A1B5-945ABA6EA219}" srcOrd="0" destOrd="0" presId="urn:microsoft.com/office/officeart/2008/layout/HorizontalMultiLevelHierarchy"/>
    <dgm:cxn modelId="{85D5FC5C-C1A4-4B64-B681-ADCFE3EE14E6}" srcId="{D1190A92-DF92-43E3-B720-7A73FA3F9231}" destId="{62F597AE-3B66-449A-B894-8242680D85F1}" srcOrd="0" destOrd="0" parTransId="{A0F88BA8-92BE-4431-B282-DDF3B70A4AB6}" sibTransId="{59D3C3AC-B9A3-4F9D-8BB8-E59E943F4F3F}"/>
    <dgm:cxn modelId="{9E3DC818-7D79-4D0B-B77B-5A5AB99B4006}" type="presOf" srcId="{0A9BE63B-5785-4DF1-81B4-4A095EEB2DA1}" destId="{DDB0F17D-ACE9-4D71-B4EF-56DF606F2BE6}" srcOrd="0" destOrd="0" presId="urn:microsoft.com/office/officeart/2008/layout/HorizontalMultiLevelHierarchy"/>
    <dgm:cxn modelId="{02F843AB-9435-4C66-AFBE-45EE0FA6AFA1}" type="presOf" srcId="{E8409E92-DA88-4557-B5C2-A71640424EAA}" destId="{0459E7BF-4E77-4146-B204-A27965F60CA8}" srcOrd="0" destOrd="0" presId="urn:microsoft.com/office/officeart/2008/layout/HorizontalMultiLevelHierarchy"/>
    <dgm:cxn modelId="{F5E25687-F615-4A32-A84E-CD462034F4C5}" type="presOf" srcId="{62F597AE-3B66-449A-B894-8242680D85F1}" destId="{CC93C23E-90A3-4C9E-876D-2CD2A5A418D7}" srcOrd="0" destOrd="0" presId="urn:microsoft.com/office/officeart/2008/layout/HorizontalMultiLevelHierarchy"/>
    <dgm:cxn modelId="{51D94E5B-B623-42FC-8022-3D36AD1E551A}" type="presOf" srcId="{AC1EC5CE-5719-4368-A282-297A5804189F}" destId="{E7482825-FE47-42B0-A621-45999965F810}" srcOrd="1" destOrd="0" presId="urn:microsoft.com/office/officeart/2008/layout/HorizontalMultiLevelHierarchy"/>
    <dgm:cxn modelId="{14EBCE0B-A8B7-4B69-B462-9595EB59AAAF}" srcId="{62F597AE-3B66-449A-B894-8242680D85F1}" destId="{D9D0F482-7DD3-47E1-B005-C6B2649A895C}" srcOrd="2" destOrd="0" parTransId="{AC1EC5CE-5719-4368-A282-297A5804189F}" sibTransId="{C1303512-3BA1-49CB-A6C8-84F71BFEFA2E}"/>
    <dgm:cxn modelId="{72871FA8-2A05-4C78-A5DE-50E509331943}" type="presOf" srcId="{D9D0F482-7DD3-47E1-B005-C6B2649A895C}" destId="{F729BE07-2137-4F36-B327-8545DB8BF7C8}" srcOrd="0" destOrd="0" presId="urn:microsoft.com/office/officeart/2008/layout/HorizontalMultiLevelHierarchy"/>
    <dgm:cxn modelId="{D5E3D83E-287E-4492-8889-C8C4F60AFBAA}" srcId="{62F597AE-3B66-449A-B894-8242680D85F1}" destId="{0A9BE63B-5785-4DF1-81B4-4A095EEB2DA1}" srcOrd="1" destOrd="0" parTransId="{FB3EDBA4-BC79-4A8B-A5F9-25FEFE8F8CC5}" sibTransId="{4E9D834F-198B-4CD9-9EFC-3560552CFFA9}"/>
    <dgm:cxn modelId="{ABE9759C-9DBC-426D-80AA-C5039690DA5C}" type="presParOf" srcId="{AFC63ED8-3BD4-469C-88A4-1E23A22B186D}" destId="{3966533D-B5EC-44F5-BBD0-57FDC21A169C}" srcOrd="0" destOrd="0" presId="urn:microsoft.com/office/officeart/2008/layout/HorizontalMultiLevelHierarchy"/>
    <dgm:cxn modelId="{7886118C-4EC3-478B-8C8C-5D990BF5107B}" type="presParOf" srcId="{3966533D-B5EC-44F5-BBD0-57FDC21A169C}" destId="{CC93C23E-90A3-4C9E-876D-2CD2A5A418D7}" srcOrd="0" destOrd="0" presId="urn:microsoft.com/office/officeart/2008/layout/HorizontalMultiLevelHierarchy"/>
    <dgm:cxn modelId="{C65574D7-336E-4ED2-BAB7-4D6D8585AED1}" type="presParOf" srcId="{3966533D-B5EC-44F5-BBD0-57FDC21A169C}" destId="{E290A7F7-CE8C-4DA7-8F8E-852D0F20B07B}" srcOrd="1" destOrd="0" presId="urn:microsoft.com/office/officeart/2008/layout/HorizontalMultiLevelHierarchy"/>
    <dgm:cxn modelId="{C4FEFE02-C97C-411F-84ED-2417804802B3}" type="presParOf" srcId="{E290A7F7-CE8C-4DA7-8F8E-852D0F20B07B}" destId="{0459E7BF-4E77-4146-B204-A27965F60CA8}" srcOrd="0" destOrd="0" presId="urn:microsoft.com/office/officeart/2008/layout/HorizontalMultiLevelHierarchy"/>
    <dgm:cxn modelId="{91D572AF-C8A0-4A41-B575-4C4FBA47E4B9}" type="presParOf" srcId="{0459E7BF-4E77-4146-B204-A27965F60CA8}" destId="{A33B02F6-0236-49FD-9D9A-537DEF0CAB60}" srcOrd="0" destOrd="0" presId="urn:microsoft.com/office/officeart/2008/layout/HorizontalMultiLevelHierarchy"/>
    <dgm:cxn modelId="{F49747D9-0C7E-4100-93F8-B82BD5285B18}" type="presParOf" srcId="{E290A7F7-CE8C-4DA7-8F8E-852D0F20B07B}" destId="{1FE562AE-FBD0-4866-AE2F-70F23EA18B91}" srcOrd="1" destOrd="0" presId="urn:microsoft.com/office/officeart/2008/layout/HorizontalMultiLevelHierarchy"/>
    <dgm:cxn modelId="{9A8B4AE5-DC21-4DCF-9BFE-BBE286F0C5AF}" type="presParOf" srcId="{1FE562AE-FBD0-4866-AE2F-70F23EA18B91}" destId="{5132A897-04DD-4E7B-9F74-00678112A855}" srcOrd="0" destOrd="0" presId="urn:microsoft.com/office/officeart/2008/layout/HorizontalMultiLevelHierarchy"/>
    <dgm:cxn modelId="{B6A8B7E7-D78E-4762-9B3B-6380E22DDF8C}" type="presParOf" srcId="{1FE562AE-FBD0-4866-AE2F-70F23EA18B91}" destId="{3E5CEF14-7B33-4AE3-BADB-48E6DE2DEEE3}" srcOrd="1" destOrd="0" presId="urn:microsoft.com/office/officeart/2008/layout/HorizontalMultiLevelHierarchy"/>
    <dgm:cxn modelId="{20B21F48-2A4C-4F21-BB3C-2407249373D3}" type="presParOf" srcId="{E290A7F7-CE8C-4DA7-8F8E-852D0F20B07B}" destId="{BCF91C4B-6EBC-4B3E-A1B5-945ABA6EA219}" srcOrd="2" destOrd="0" presId="urn:microsoft.com/office/officeart/2008/layout/HorizontalMultiLevelHierarchy"/>
    <dgm:cxn modelId="{39246F2E-384E-4645-8BF5-5DDDDD23E3A1}" type="presParOf" srcId="{BCF91C4B-6EBC-4B3E-A1B5-945ABA6EA219}" destId="{D86BD0DD-07FC-4AD0-8FD9-6477C4E40EC4}" srcOrd="0" destOrd="0" presId="urn:microsoft.com/office/officeart/2008/layout/HorizontalMultiLevelHierarchy"/>
    <dgm:cxn modelId="{2F7AF197-F4B6-47B7-89C6-F2BF024D1C35}" type="presParOf" srcId="{E290A7F7-CE8C-4DA7-8F8E-852D0F20B07B}" destId="{BB467B1A-D8BF-41B6-A976-696EF7C2DC32}" srcOrd="3" destOrd="0" presId="urn:microsoft.com/office/officeart/2008/layout/HorizontalMultiLevelHierarchy"/>
    <dgm:cxn modelId="{870A2FB2-D023-4394-951F-8F03878C421A}" type="presParOf" srcId="{BB467B1A-D8BF-41B6-A976-696EF7C2DC32}" destId="{DDB0F17D-ACE9-4D71-B4EF-56DF606F2BE6}" srcOrd="0" destOrd="0" presId="urn:microsoft.com/office/officeart/2008/layout/HorizontalMultiLevelHierarchy"/>
    <dgm:cxn modelId="{D8A72F5F-104E-412A-A345-2DE874B94DDA}" type="presParOf" srcId="{BB467B1A-D8BF-41B6-A976-696EF7C2DC32}" destId="{6FF24411-B2E6-4DC4-AA4E-C2AE5DEA03E7}" srcOrd="1" destOrd="0" presId="urn:microsoft.com/office/officeart/2008/layout/HorizontalMultiLevelHierarchy"/>
    <dgm:cxn modelId="{4DDC720A-A9AB-4F6D-B72A-7B35C4D5E036}" type="presParOf" srcId="{E290A7F7-CE8C-4DA7-8F8E-852D0F20B07B}" destId="{76F128BD-1A2F-4FB7-98DD-6E59F013CF4B}" srcOrd="4" destOrd="0" presId="urn:microsoft.com/office/officeart/2008/layout/HorizontalMultiLevelHierarchy"/>
    <dgm:cxn modelId="{17EDD81A-C217-4341-B714-91167CC0CA47}" type="presParOf" srcId="{76F128BD-1A2F-4FB7-98DD-6E59F013CF4B}" destId="{E7482825-FE47-42B0-A621-45999965F810}" srcOrd="0" destOrd="0" presId="urn:microsoft.com/office/officeart/2008/layout/HorizontalMultiLevelHierarchy"/>
    <dgm:cxn modelId="{5371E4A9-23BB-476E-B1CE-4C19D4BF023E}" type="presParOf" srcId="{E290A7F7-CE8C-4DA7-8F8E-852D0F20B07B}" destId="{3E4A9073-9C79-4C83-8F27-B118713751EE}" srcOrd="5" destOrd="0" presId="urn:microsoft.com/office/officeart/2008/layout/HorizontalMultiLevelHierarchy"/>
    <dgm:cxn modelId="{7CBC7A10-C0F3-4BD4-AC5E-51E84E53E23E}" type="presParOf" srcId="{3E4A9073-9C79-4C83-8F27-B118713751EE}" destId="{F729BE07-2137-4F36-B327-8545DB8BF7C8}" srcOrd="0" destOrd="0" presId="urn:microsoft.com/office/officeart/2008/layout/HorizontalMultiLevelHierarchy"/>
    <dgm:cxn modelId="{C7D0F7D1-0D8B-4125-B128-ED7FD7505B41}" type="presParOf" srcId="{3E4A9073-9C79-4C83-8F27-B118713751EE}" destId="{ECD35E71-F1B6-40FC-869C-9EFE36343CD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D8BD707-D9CF-40AE-B4C6-C98DA3205C09}" type="datetimeFigureOut">
              <a:rPr lang="en-US" smtClean="0"/>
              <a:pPr/>
              <a:t>4/16/2016</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6F15528-21DE-4FAA-801E-634DDDAF4B2B}" type="slidenum">
              <a:rPr lang="en-US" smtClean="0"/>
              <a:pPr/>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4/16/2016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4/16/2016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4/16/2016</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772400" cy="1829761"/>
          </a:xfrm>
        </p:spPr>
        <p:txBody>
          <a:bodyPr>
            <a:noAutofit/>
          </a:bodyPr>
          <a:lstStyle/>
          <a:p>
            <a:pPr algn="ctr" rtl="1"/>
            <a:r>
              <a:rPr lang="fa-IR" sz="7200" dirty="0" smtClean="0">
                <a:solidFill>
                  <a:srgbClr val="92D050"/>
                </a:solidFill>
                <a:cs typeface="B Titr" pitchFamily="2" charset="-78"/>
              </a:rPr>
              <a:t>اندیشه سیاسی در اسلام</a:t>
            </a:r>
            <a:endParaRPr lang="en-CA" sz="7200" dirty="0">
              <a:solidFill>
                <a:srgbClr val="92D050"/>
              </a:solidFill>
              <a:cs typeface="B Titr" pitchFamily="2" charset="-78"/>
            </a:endParaRPr>
          </a:p>
        </p:txBody>
      </p:sp>
      <p:sp>
        <p:nvSpPr>
          <p:cNvPr id="3" name="Subtitle 2"/>
          <p:cNvSpPr>
            <a:spLocks noGrp="1"/>
          </p:cNvSpPr>
          <p:nvPr>
            <p:ph type="subTitle" idx="1"/>
          </p:nvPr>
        </p:nvSpPr>
        <p:spPr>
          <a:xfrm>
            <a:off x="735980" y="3886200"/>
            <a:ext cx="7772400" cy="2362200"/>
          </a:xfrm>
        </p:spPr>
        <p:txBody>
          <a:bodyPr>
            <a:normAutofit/>
          </a:bodyPr>
          <a:lstStyle/>
          <a:p>
            <a:pPr algn="ctr" rtl="1"/>
            <a:r>
              <a:rPr lang="fa-IR" sz="2800" dirty="0" smtClean="0">
                <a:solidFill>
                  <a:schemeClr val="tx1"/>
                </a:solidFill>
                <a:cs typeface="B Koodak" pitchFamily="2" charset="-78"/>
              </a:rPr>
              <a:t>مدرس: سید مهدی ساداتی نژ اد</a:t>
            </a:r>
          </a:p>
          <a:p>
            <a:pPr algn="ctr" rtl="1"/>
            <a:r>
              <a:rPr lang="fa-IR" sz="2800" dirty="0" smtClean="0">
                <a:solidFill>
                  <a:schemeClr val="tx1"/>
                </a:solidFill>
                <a:cs typeface="B Koodak" pitchFamily="2" charset="-78"/>
              </a:rPr>
              <a:t>دکترای علوم سیاسی </a:t>
            </a:r>
          </a:p>
          <a:p>
            <a:pPr algn="ctr" rtl="1"/>
            <a:r>
              <a:rPr lang="fa-IR" sz="2800" dirty="0" smtClean="0">
                <a:solidFill>
                  <a:schemeClr val="tx1"/>
                </a:solidFill>
                <a:cs typeface="B Koodak" pitchFamily="2" charset="-78"/>
              </a:rPr>
              <a:t>عضو هیات علمی دانشکده حقوق و علوم سیاسی دانشگاه تهران</a:t>
            </a:r>
            <a:endParaRPr lang="en-CA" sz="2800" dirty="0">
              <a:solidFill>
                <a:schemeClr val="tx1"/>
              </a:solidFill>
              <a:cs typeface="B Koodak" pitchFamily="2" charset="-78"/>
            </a:endParaRPr>
          </a:p>
        </p:txBody>
      </p:sp>
    </p:spTree>
    <p:extLst>
      <p:ext uri="{BB962C8B-B14F-4D97-AF65-F5344CB8AC3E}">
        <p14:creationId xmlns:p14="http://schemas.microsoft.com/office/powerpoint/2010/main" val="3382173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cs typeface="B Titr" pitchFamily="2" charset="-78"/>
              </a:rPr>
              <a:t>حکومت نبوی بمدت 10 سال</a:t>
            </a:r>
          </a:p>
          <a:p>
            <a:pPr algn="r" rtl="1"/>
            <a:r>
              <a:rPr lang="fa-IR" dirty="0" smtClean="0">
                <a:cs typeface="B Titr" pitchFamily="2" charset="-78"/>
              </a:rPr>
              <a:t>حکومت علوی حدود 5 سال</a:t>
            </a:r>
          </a:p>
          <a:p>
            <a:pPr algn="r" rtl="1"/>
            <a:r>
              <a:rPr lang="fa-IR" dirty="0" smtClean="0">
                <a:cs typeface="B Titr" pitchFamily="2" charset="-78"/>
              </a:rPr>
              <a:t>حکومت ولائی امام حسن بمدت 7 ماه</a:t>
            </a:r>
          </a:p>
        </p:txBody>
      </p:sp>
      <p:sp>
        <p:nvSpPr>
          <p:cNvPr id="2" name="Title 1"/>
          <p:cNvSpPr>
            <a:spLocks noGrp="1"/>
          </p:cNvSpPr>
          <p:nvPr>
            <p:ph type="title"/>
          </p:nvPr>
        </p:nvSpPr>
        <p:spPr/>
        <p:txBody>
          <a:bodyPr/>
          <a:lstStyle/>
          <a:p>
            <a:pPr rtl="1"/>
            <a:r>
              <a:rPr lang="fa-IR" sz="4000" dirty="0" smtClean="0">
                <a:cs typeface="B Titr" pitchFamily="2" charset="-78"/>
              </a:rPr>
              <a:t>الگوی تاریخی آرمانی نظام سیاسی شیعه</a:t>
            </a:r>
            <a:endParaRPr lang="en-US" sz="4000" dirty="0">
              <a:cs typeface="B Titr" pitchFamily="2" charset="-78"/>
            </a:endParaRPr>
          </a:p>
        </p:txBody>
      </p:sp>
    </p:spTree>
    <p:extLst>
      <p:ext uri="{BB962C8B-B14F-4D97-AF65-F5344CB8AC3E}">
        <p14:creationId xmlns:p14="http://schemas.microsoft.com/office/powerpoint/2010/main" val="1556757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r" rtl="1"/>
            <a:r>
              <a:rPr lang="fa-IR" dirty="0" smtClean="0">
                <a:cs typeface="B Titr" pitchFamily="2" charset="-78"/>
              </a:rPr>
              <a:t>1- حکومت امویان در قالب نظام خلافت</a:t>
            </a:r>
          </a:p>
          <a:p>
            <a:pPr algn="r" rtl="1"/>
            <a:r>
              <a:rPr lang="fa-IR" dirty="0" smtClean="0">
                <a:cs typeface="B Titr" pitchFamily="2" charset="-78"/>
              </a:rPr>
              <a:t>2- حکومت عباسیان در قالب نظام خلافت</a:t>
            </a:r>
          </a:p>
          <a:p>
            <a:pPr algn="r" rtl="1"/>
            <a:r>
              <a:rPr lang="fa-IR" dirty="0" smtClean="0">
                <a:cs typeface="B Titr" pitchFamily="2" charset="-78"/>
              </a:rPr>
              <a:t>3-دوران امپراتوری عثمانی</a:t>
            </a:r>
          </a:p>
          <a:p>
            <a:pPr algn="r" rtl="1"/>
            <a:r>
              <a:rPr lang="fa-IR" dirty="0" smtClean="0">
                <a:cs typeface="B Titr" pitchFamily="2" charset="-78"/>
              </a:rPr>
              <a:t>4-حکومت های مستقل سلطانی بعد از تجزیه نظام خلافت و الغای ان مانند کشورهای عربی</a:t>
            </a:r>
          </a:p>
          <a:p>
            <a:pPr algn="r" rtl="1"/>
            <a:r>
              <a:rPr lang="fa-IR" dirty="0" smtClean="0">
                <a:cs typeface="B Titr" pitchFamily="2" charset="-78"/>
              </a:rPr>
              <a:t>5- حکومت های مستقل غیر سلطانی بعد از تجزیه نظام خلافت مانند ترکیه</a:t>
            </a:r>
          </a:p>
          <a:p>
            <a:pPr algn="ctr" rtl="1"/>
            <a:r>
              <a:rPr lang="fa-IR" sz="2800" dirty="0" smtClean="0">
                <a:solidFill>
                  <a:srgbClr val="FF0000"/>
                </a:solidFill>
                <a:cs typeface="B Titr" pitchFamily="2" charset="-78"/>
              </a:rPr>
              <a:t>در مورد این نظامهای سیاسی اصل استیلا مبنای مشروعیت حاکمیت بوده است ولی در مورد ترکیه و برخی از دول اسلامی روش های مدرن مورد توجه قرار گرفته و مشروطه یا جمهوری مد نظر بوده است</a:t>
            </a:r>
            <a:endParaRPr lang="en-US" sz="2800" dirty="0">
              <a:solidFill>
                <a:srgbClr val="FF0000"/>
              </a:solidFill>
              <a:cs typeface="B Titr" pitchFamily="2" charset="-78"/>
            </a:endParaRPr>
          </a:p>
        </p:txBody>
      </p:sp>
      <p:sp>
        <p:nvSpPr>
          <p:cNvPr id="3" name="Title 2"/>
          <p:cNvSpPr>
            <a:spLocks noGrp="1"/>
          </p:cNvSpPr>
          <p:nvPr>
            <p:ph type="title"/>
          </p:nvPr>
        </p:nvSpPr>
        <p:spPr/>
        <p:txBody>
          <a:bodyPr/>
          <a:lstStyle/>
          <a:p>
            <a:pPr rtl="1"/>
            <a:r>
              <a:rPr lang="fa-IR" dirty="0" smtClean="0">
                <a:cs typeface="B Titr" pitchFamily="2" charset="-78"/>
              </a:rPr>
              <a:t> تجربه حکومت های اهل سنت</a:t>
            </a:r>
            <a:br>
              <a:rPr lang="fa-IR" dirty="0" smtClean="0">
                <a:cs typeface="B Titr" pitchFamily="2" charset="-78"/>
              </a:rPr>
            </a:br>
            <a:r>
              <a:rPr lang="fa-IR" dirty="0" smtClean="0">
                <a:cs typeface="B Titr" pitchFamily="2" charset="-78"/>
              </a:rPr>
              <a:t>بعد از دوره آرمانی</a:t>
            </a:r>
            <a:endParaRPr lang="en-US" dirty="0">
              <a:cs typeface="B Titr" pitchFamily="2" charset="-78"/>
            </a:endParaRPr>
          </a:p>
        </p:txBody>
      </p:sp>
    </p:spTree>
    <p:extLst>
      <p:ext uri="{BB962C8B-B14F-4D97-AF65-F5344CB8AC3E}">
        <p14:creationId xmlns:p14="http://schemas.microsoft.com/office/powerpoint/2010/main" val="51353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endParaRPr lang="fa-IR" dirty="0">
              <a:cs typeface="B Titr" pitchFamily="2" charset="-78"/>
            </a:endParaRPr>
          </a:p>
          <a:p>
            <a:pPr algn="r" rtl="1"/>
            <a:r>
              <a:rPr lang="fa-IR" dirty="0" smtClean="0">
                <a:cs typeface="B Titr" pitchFamily="2" charset="-78"/>
              </a:rPr>
              <a:t>1- حاکمیت مقطعی سلاطین شیعی در </a:t>
            </a:r>
            <a:r>
              <a:rPr lang="fa-IR" dirty="0">
                <a:cs typeface="B Titr" pitchFamily="2" charset="-78"/>
              </a:rPr>
              <a:t>دوره ال </a:t>
            </a:r>
            <a:r>
              <a:rPr lang="fa-IR" dirty="0" smtClean="0">
                <a:cs typeface="B Titr" pitchFamily="2" charset="-78"/>
              </a:rPr>
              <a:t>بویه بر اساس سلطنت سلطان ذی شوکت شیعه</a:t>
            </a:r>
          </a:p>
          <a:p>
            <a:pPr algn="r" rtl="1"/>
            <a:r>
              <a:rPr lang="fa-IR" dirty="0" smtClean="0">
                <a:cs typeface="B Titr" pitchFamily="2" charset="-78"/>
              </a:rPr>
              <a:t>2-حاکمیت محدود فاطمیون مصر،علویون طبرستان،اسماعیلیه ایران</a:t>
            </a:r>
            <a:endParaRPr lang="fa-IR" dirty="0">
              <a:cs typeface="B Titr" pitchFamily="2" charset="-78"/>
            </a:endParaRPr>
          </a:p>
          <a:p>
            <a:pPr algn="r" rtl="1"/>
            <a:r>
              <a:rPr lang="fa-IR" dirty="0" smtClean="0">
                <a:cs typeface="B Titr" pitchFamily="2" charset="-78"/>
              </a:rPr>
              <a:t>3- </a:t>
            </a:r>
            <a:r>
              <a:rPr lang="fa-IR" dirty="0">
                <a:cs typeface="B Titr" pitchFamily="2" charset="-78"/>
              </a:rPr>
              <a:t>حاکمیت سلاطین شیعه در عصر صفوی و </a:t>
            </a:r>
            <a:r>
              <a:rPr lang="fa-IR" dirty="0" smtClean="0">
                <a:cs typeface="B Titr" pitchFamily="2" charset="-78"/>
              </a:rPr>
              <a:t>قاجاریه بر اساس نظریه </a:t>
            </a:r>
            <a:r>
              <a:rPr lang="fa-IR" dirty="0">
                <a:cs typeface="B Titr" pitchFamily="2" charset="-78"/>
              </a:rPr>
              <a:t>سلطنت ماذون</a:t>
            </a:r>
          </a:p>
          <a:p>
            <a:pPr algn="r" rtl="1"/>
            <a:r>
              <a:rPr lang="fa-IR" dirty="0" smtClean="0">
                <a:cs typeface="B Titr" pitchFamily="2" charset="-78"/>
              </a:rPr>
              <a:t>4- نظریه </a:t>
            </a:r>
            <a:r>
              <a:rPr lang="fa-IR" dirty="0">
                <a:cs typeface="B Titr" pitchFamily="2" charset="-78"/>
              </a:rPr>
              <a:t>مشروطه سلطنتی</a:t>
            </a:r>
          </a:p>
          <a:p>
            <a:pPr algn="r" rtl="1"/>
            <a:r>
              <a:rPr lang="fa-IR" dirty="0" smtClean="0">
                <a:cs typeface="B Titr" pitchFamily="2" charset="-78"/>
              </a:rPr>
              <a:t>5- جمهوری </a:t>
            </a:r>
            <a:r>
              <a:rPr lang="fa-IR" dirty="0">
                <a:cs typeface="B Titr" pitchFamily="2" charset="-78"/>
              </a:rPr>
              <a:t>اسلامی بر اساس نظریه ولایت فقیه</a:t>
            </a:r>
            <a:endParaRPr lang="en-US" dirty="0">
              <a:cs typeface="B Titr" pitchFamily="2" charset="-78"/>
            </a:endParaRPr>
          </a:p>
          <a:p>
            <a:endParaRPr lang="en-US" dirty="0"/>
          </a:p>
        </p:txBody>
      </p:sp>
      <p:sp>
        <p:nvSpPr>
          <p:cNvPr id="3" name="Title 2"/>
          <p:cNvSpPr>
            <a:spLocks noGrp="1"/>
          </p:cNvSpPr>
          <p:nvPr>
            <p:ph type="title"/>
          </p:nvPr>
        </p:nvSpPr>
        <p:spPr/>
        <p:txBody>
          <a:bodyPr/>
          <a:lstStyle/>
          <a:p>
            <a:pPr rtl="1"/>
            <a:r>
              <a:rPr lang="fa-IR" dirty="0">
                <a:cs typeface="B Titr" pitchFamily="2" charset="-78"/>
              </a:rPr>
              <a:t> تجربه حکومت های </a:t>
            </a:r>
            <a:r>
              <a:rPr lang="fa-IR" dirty="0" smtClean="0">
                <a:cs typeface="B Titr" pitchFamily="2" charset="-78"/>
              </a:rPr>
              <a:t>شیعی</a:t>
            </a:r>
            <a:r>
              <a:rPr lang="fa-IR" dirty="0">
                <a:cs typeface="B Titr" pitchFamily="2" charset="-78"/>
              </a:rPr>
              <a:t/>
            </a:r>
            <a:br>
              <a:rPr lang="fa-IR" dirty="0">
                <a:cs typeface="B Titr" pitchFamily="2" charset="-78"/>
              </a:rPr>
            </a:br>
            <a:r>
              <a:rPr lang="fa-IR" dirty="0">
                <a:cs typeface="B Titr" pitchFamily="2" charset="-78"/>
              </a:rPr>
              <a:t>بعد از دوره آرمانی</a:t>
            </a:r>
            <a:endParaRPr lang="en-US" dirty="0"/>
          </a:p>
        </p:txBody>
      </p:sp>
    </p:spTree>
    <p:extLst>
      <p:ext uri="{BB962C8B-B14F-4D97-AF65-F5344CB8AC3E}">
        <p14:creationId xmlns:p14="http://schemas.microsoft.com/office/powerpoint/2010/main" val="310107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rtl="1"/>
            <a:r>
              <a:rPr lang="fa-IR" dirty="0" smtClean="0">
                <a:cs typeface="B Titr" pitchFamily="2" charset="-78"/>
              </a:rPr>
              <a:t>در عصر غیبت امام زمان (ع) آیا تشکیل حکومت بنام اسلام بدون حضور امام جایز است یا نه ؟</a:t>
            </a:r>
          </a:p>
          <a:p>
            <a:pPr algn="ctr" rtl="1"/>
            <a:r>
              <a:rPr lang="fa-IR" dirty="0" smtClean="0">
                <a:solidFill>
                  <a:srgbClr val="C00000"/>
                </a:solidFill>
                <a:cs typeface="B Titr" pitchFamily="2" charset="-78"/>
              </a:rPr>
              <a:t> ودر صورت تشکیل چنین حکومتی با توجه به شکل حکومتها که به صورت سلطنتی بوده است‘ میزان همکاری با این سلاطین چگونه است؟</a:t>
            </a:r>
          </a:p>
          <a:p>
            <a:pPr algn="ctr" rtl="1"/>
            <a:r>
              <a:rPr lang="fa-IR" dirty="0" smtClean="0">
                <a:cs typeface="B Titr" pitchFamily="2" charset="-78"/>
              </a:rPr>
              <a:t>اگر حکومتی به نام اسلام تشکیل گردد و بجای امام عادل‘ شخص جائر بقدرت برسد تکلیف چیست؟</a:t>
            </a:r>
          </a:p>
        </p:txBody>
      </p:sp>
      <p:sp>
        <p:nvSpPr>
          <p:cNvPr id="2" name="Title 1"/>
          <p:cNvSpPr>
            <a:spLocks noGrp="1"/>
          </p:cNvSpPr>
          <p:nvPr>
            <p:ph type="title"/>
          </p:nvPr>
        </p:nvSpPr>
        <p:spPr/>
        <p:txBody>
          <a:bodyPr>
            <a:normAutofit fontScale="90000"/>
          </a:bodyPr>
          <a:lstStyle/>
          <a:p>
            <a:pPr algn="ctr" rtl="1"/>
            <a:r>
              <a:rPr lang="fa-IR" dirty="0" smtClean="0">
                <a:solidFill>
                  <a:srgbClr val="00B050"/>
                </a:solidFill>
                <a:cs typeface="B Titr" pitchFamily="2" charset="-78"/>
              </a:rPr>
              <a:t>سوالات اساسی فقهای شیعه در رابطه با حکومت</a:t>
            </a:r>
            <a:endParaRPr lang="en-CA" dirty="0">
              <a:solidFill>
                <a:srgbClr val="00B050"/>
              </a:solidFill>
              <a:cs typeface="B Titr" pitchFamily="2" charset="-78"/>
            </a:endParaRPr>
          </a:p>
        </p:txBody>
      </p:sp>
    </p:spTree>
    <p:extLst>
      <p:ext uri="{BB962C8B-B14F-4D97-AF65-F5344CB8AC3E}">
        <p14:creationId xmlns:p14="http://schemas.microsoft.com/office/powerpoint/2010/main" val="118604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r" rtl="1"/>
            <a:r>
              <a:rPr lang="fa-IR" sz="3600" dirty="0" smtClean="0">
                <a:solidFill>
                  <a:srgbClr val="C00000"/>
                </a:solidFill>
                <a:cs typeface="B Titr" pitchFamily="2" charset="-78"/>
              </a:rPr>
              <a:t>الف</a:t>
            </a:r>
            <a:r>
              <a:rPr lang="fa-IR" sz="3600" dirty="0">
                <a:solidFill>
                  <a:srgbClr val="C00000"/>
                </a:solidFill>
                <a:cs typeface="B Titr" pitchFamily="2" charset="-78"/>
              </a:rPr>
              <a:t>. همچنان هر </a:t>
            </a:r>
            <a:r>
              <a:rPr lang="fa-IR" sz="3600" dirty="0" smtClean="0">
                <a:solidFill>
                  <a:srgbClr val="C00000"/>
                </a:solidFill>
                <a:cs typeface="B Titr" pitchFamily="2" charset="-78"/>
              </a:rPr>
              <a:t>حاکم </a:t>
            </a:r>
            <a:r>
              <a:rPr lang="fa-IR" sz="3600" dirty="0">
                <a:solidFill>
                  <a:srgbClr val="C00000"/>
                </a:solidFill>
                <a:cs typeface="B Titr" pitchFamily="2" charset="-78"/>
              </a:rPr>
              <a:t>غير معصوم جائر است و هر نوع ياري رساندن به وي حرام</a:t>
            </a:r>
          </a:p>
          <a:p>
            <a:pPr algn="r" rtl="1"/>
            <a:r>
              <a:rPr lang="fa-IR" sz="3600" dirty="0">
                <a:solidFill>
                  <a:schemeClr val="tx1"/>
                </a:solidFill>
                <a:cs typeface="B Titr" pitchFamily="2" charset="-78"/>
              </a:rPr>
              <a:t>ب. بايد بين </a:t>
            </a:r>
            <a:r>
              <a:rPr lang="fa-IR" sz="3600" dirty="0" smtClean="0">
                <a:solidFill>
                  <a:schemeClr val="tx1"/>
                </a:solidFill>
                <a:cs typeface="B Titr" pitchFamily="2" charset="-78"/>
              </a:rPr>
              <a:t>حاکم عادل </a:t>
            </a:r>
            <a:r>
              <a:rPr lang="fa-IR" sz="3600" dirty="0">
                <a:solidFill>
                  <a:schemeClr val="tx1"/>
                </a:solidFill>
                <a:cs typeface="B Titr" pitchFamily="2" charset="-78"/>
              </a:rPr>
              <a:t>و جائر فرق قايل شد، با </a:t>
            </a:r>
            <a:r>
              <a:rPr lang="fa-IR" sz="3600" dirty="0" smtClean="0">
                <a:solidFill>
                  <a:schemeClr val="tx1"/>
                </a:solidFill>
                <a:cs typeface="B Titr" pitchFamily="2" charset="-78"/>
              </a:rPr>
              <a:t>حاکم </a:t>
            </a:r>
            <a:r>
              <a:rPr lang="fa-IR" sz="3600" dirty="0">
                <a:solidFill>
                  <a:schemeClr val="tx1"/>
                </a:solidFill>
                <a:cs typeface="B Titr" pitchFamily="2" charset="-78"/>
              </a:rPr>
              <a:t>عادل مي توان همكاري كرد. </a:t>
            </a:r>
          </a:p>
          <a:p>
            <a:pPr algn="r" rtl="1"/>
            <a:r>
              <a:rPr lang="fa-IR" sz="3600" dirty="0">
                <a:solidFill>
                  <a:srgbClr val="C00000"/>
                </a:solidFill>
                <a:cs typeface="B Titr" pitchFamily="2" charset="-78"/>
              </a:rPr>
              <a:t>ج. قدرت و حكومت پادشاه عادل مشروع است. </a:t>
            </a:r>
            <a:br>
              <a:rPr lang="fa-IR" sz="3600" dirty="0">
                <a:solidFill>
                  <a:srgbClr val="C00000"/>
                </a:solidFill>
                <a:cs typeface="B Titr" pitchFamily="2" charset="-78"/>
              </a:rPr>
            </a:br>
            <a:endParaRPr lang="en-CA" sz="3600" dirty="0">
              <a:solidFill>
                <a:srgbClr val="C00000"/>
              </a:solidFill>
              <a:cs typeface="B Titr" pitchFamily="2" charset="-78"/>
            </a:endParaRPr>
          </a:p>
          <a:p>
            <a:endParaRPr lang="en-US" sz="3600" dirty="0">
              <a:solidFill>
                <a:srgbClr val="C00000"/>
              </a:solidFill>
            </a:endParaRPr>
          </a:p>
        </p:txBody>
      </p:sp>
      <p:sp>
        <p:nvSpPr>
          <p:cNvPr id="3" name="Title 2"/>
          <p:cNvSpPr>
            <a:spLocks noGrp="1"/>
          </p:cNvSpPr>
          <p:nvPr>
            <p:ph type="title"/>
          </p:nvPr>
        </p:nvSpPr>
        <p:spPr/>
        <p:txBody>
          <a:bodyPr/>
          <a:lstStyle/>
          <a:p>
            <a:r>
              <a:rPr lang="fa-IR" sz="3600" dirty="0">
                <a:solidFill>
                  <a:srgbClr val="00B050"/>
                </a:solidFill>
                <a:cs typeface="B Titr" pitchFamily="2" charset="-78"/>
              </a:rPr>
              <a:t>در پاسخ به اين پرسش ها  سه نظريه شكل </a:t>
            </a:r>
            <a:r>
              <a:rPr lang="fa-IR" sz="3600" dirty="0" smtClean="0">
                <a:solidFill>
                  <a:srgbClr val="00B050"/>
                </a:solidFill>
                <a:cs typeface="B Titr" pitchFamily="2" charset="-78"/>
              </a:rPr>
              <a:t>گرفت</a:t>
            </a:r>
            <a:endParaRPr lang="en-US" dirty="0">
              <a:solidFill>
                <a:srgbClr val="00B050"/>
              </a:solidFill>
            </a:endParaRPr>
          </a:p>
        </p:txBody>
      </p:sp>
    </p:spTree>
    <p:extLst>
      <p:ext uri="{BB962C8B-B14F-4D97-AF65-F5344CB8AC3E}">
        <p14:creationId xmlns:p14="http://schemas.microsoft.com/office/powerpoint/2010/main" val="201679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cs typeface="B Titr" pitchFamily="2" charset="-78"/>
              </a:rPr>
              <a:t>1- تعطیل حکومت شیعی در عصر غیبت</a:t>
            </a:r>
          </a:p>
          <a:p>
            <a:pPr algn="r" rtl="1"/>
            <a:r>
              <a:rPr lang="fa-IR" dirty="0" smtClean="0">
                <a:cs typeface="B Titr" pitchFamily="2" charset="-78"/>
              </a:rPr>
              <a:t>2- پذیرش سلطنت سلطان ذی شوکت شیعه</a:t>
            </a:r>
          </a:p>
          <a:p>
            <a:pPr algn="r" rtl="1"/>
            <a:r>
              <a:rPr lang="fa-IR" dirty="0" smtClean="0">
                <a:cs typeface="B Titr" pitchFamily="2" charset="-78"/>
              </a:rPr>
              <a:t>3- سلطنت سلطان ماذون در عصر صفوی و قاجار</a:t>
            </a:r>
          </a:p>
          <a:p>
            <a:pPr algn="r" rtl="1"/>
            <a:r>
              <a:rPr lang="fa-IR" dirty="0" smtClean="0">
                <a:cs typeface="B Titr" pitchFamily="2" charset="-78"/>
              </a:rPr>
              <a:t>4-نظریه سلطنت مشروطه</a:t>
            </a:r>
          </a:p>
          <a:p>
            <a:pPr algn="r" rtl="1"/>
            <a:r>
              <a:rPr lang="fa-IR" dirty="0" smtClean="0">
                <a:cs typeface="B Titr" pitchFamily="2" charset="-78"/>
              </a:rPr>
              <a:t>5- تشکیل حکومت با ولایت فقیه جامع الشرایط </a:t>
            </a:r>
          </a:p>
          <a:p>
            <a:pPr algn="r" rtl="1"/>
            <a:r>
              <a:rPr lang="fa-IR" dirty="0" smtClean="0">
                <a:cs typeface="B Titr" pitchFamily="2" charset="-78"/>
              </a:rPr>
              <a:t>6- سایردیدگاهها ونظریات فقها مانند </a:t>
            </a:r>
            <a:r>
              <a:rPr lang="fa-IR" sz="2000" dirty="0" smtClean="0">
                <a:solidFill>
                  <a:srgbClr val="FF0000"/>
                </a:solidFill>
                <a:cs typeface="B Titr" pitchFamily="2" charset="-78"/>
              </a:rPr>
              <a:t>(نظریه خلافت مردم،شهادت انبیا) </a:t>
            </a:r>
          </a:p>
          <a:p>
            <a:pPr algn="r" rtl="1"/>
            <a:endParaRPr lang="en-US" dirty="0">
              <a:cs typeface="B Titr" pitchFamily="2" charset="-78"/>
            </a:endParaRPr>
          </a:p>
        </p:txBody>
      </p:sp>
      <p:sp>
        <p:nvSpPr>
          <p:cNvPr id="2" name="Title 1"/>
          <p:cNvSpPr>
            <a:spLocks noGrp="1"/>
          </p:cNvSpPr>
          <p:nvPr>
            <p:ph type="title"/>
          </p:nvPr>
        </p:nvSpPr>
        <p:spPr/>
        <p:txBody>
          <a:bodyPr/>
          <a:lstStyle/>
          <a:p>
            <a:pPr rtl="1"/>
            <a:r>
              <a:rPr lang="fa-IR" dirty="0" smtClean="0">
                <a:cs typeface="B Titr" pitchFamily="2" charset="-78"/>
              </a:rPr>
              <a:t>نظریه های سیاسی عصر غیبت از منظر فقها</a:t>
            </a:r>
            <a:endParaRPr lang="en-US" dirty="0">
              <a:cs typeface="B Titr" pitchFamily="2" charset="-78"/>
            </a:endParaRPr>
          </a:p>
        </p:txBody>
      </p:sp>
    </p:spTree>
    <p:extLst>
      <p:ext uri="{BB962C8B-B14F-4D97-AF65-F5344CB8AC3E}">
        <p14:creationId xmlns:p14="http://schemas.microsoft.com/office/powerpoint/2010/main" val="3092664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ctr" rtl="1"/>
            <a:r>
              <a:rPr lang="fa-IR" sz="3200" dirty="0">
                <a:cs typeface="B Titr" pitchFamily="2" charset="-78"/>
              </a:rPr>
              <a:t>ابومسلم خراسانی به امام(ع) پیشنهاد قیام کرد و اظهار داشت: من مردم را به دوستی اهل بیت: دعوت می کنم. کسی بهتر از شما برای حکومت نیست، اگر مایل باشید من با شما بیعت می کنم؛ امّا امام با بینش خاص خود به او پاسخ منفی داده و فرمود: «مَا اَنْتَ مِنْ رِجَالِی وَ لَا الزَّمَانُ زَمَانِی؛ تو از یاران من نیستی و زمان هم برای [قیام] من مناسب نیست</a:t>
            </a:r>
            <a:r>
              <a:rPr lang="fa-IR" sz="3200" dirty="0" smtClean="0">
                <a:cs typeface="B Titr" pitchFamily="2" charset="-78"/>
              </a:rPr>
              <a:t>.»</a:t>
            </a:r>
          </a:p>
          <a:p>
            <a:pPr algn="ctr" rtl="1"/>
            <a:r>
              <a:rPr lang="fa-IR" sz="1800" dirty="0" smtClean="0">
                <a:solidFill>
                  <a:srgbClr val="FF0000"/>
                </a:solidFill>
                <a:cs typeface="B Titr" pitchFamily="2" charset="-78"/>
              </a:rPr>
              <a:t>ینابیع </a:t>
            </a:r>
            <a:r>
              <a:rPr lang="fa-IR" sz="1800" dirty="0">
                <a:solidFill>
                  <a:srgbClr val="FF0000"/>
                </a:solidFill>
                <a:cs typeface="B Titr" pitchFamily="2" charset="-78"/>
              </a:rPr>
              <a:t>المودة، سلیمان بن ابراهیم قندوزی، نشر دارالاسوه، ج3، ص161؛ الامام جعفر الصادق(ع)، عبدالحلیم الجندی، ناشر، المجلس الاعلی للشئون الاسلامیة القاهرة، ص75.</a:t>
            </a:r>
            <a:endParaRPr lang="en-US" sz="1800" dirty="0">
              <a:solidFill>
                <a:srgbClr val="FF0000"/>
              </a:solidFill>
              <a:cs typeface="B Titr" pitchFamily="2" charset="-78"/>
            </a:endParaRPr>
          </a:p>
        </p:txBody>
      </p:sp>
      <p:sp>
        <p:nvSpPr>
          <p:cNvPr id="3" name="Title 2"/>
          <p:cNvSpPr>
            <a:spLocks noGrp="1"/>
          </p:cNvSpPr>
          <p:nvPr>
            <p:ph type="title"/>
          </p:nvPr>
        </p:nvSpPr>
        <p:spPr/>
        <p:txBody>
          <a:bodyPr/>
          <a:lstStyle/>
          <a:p>
            <a:r>
              <a:rPr lang="fa-IR" dirty="0">
                <a:cs typeface="B Titr" pitchFamily="2" charset="-78"/>
              </a:rPr>
              <a:t>ادله تعطیلیون</a:t>
            </a:r>
            <a:endParaRPr lang="en-US" dirty="0"/>
          </a:p>
        </p:txBody>
      </p:sp>
    </p:spTree>
    <p:extLst>
      <p:ext uri="{BB962C8B-B14F-4D97-AF65-F5344CB8AC3E}">
        <p14:creationId xmlns:p14="http://schemas.microsoft.com/office/powerpoint/2010/main" val="23051524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3600" dirty="0" smtClean="0">
                <a:solidFill>
                  <a:schemeClr val="tx1"/>
                </a:solidFill>
                <a:cs typeface="B Titr" pitchFamily="2" charset="-78"/>
              </a:rPr>
              <a:t>” عن عمر ابن حنظله :فقلت جعلت فداک ان خرج احد من اهل بیتک قبل هذه العلامات انخرج معه ؟قال لا“ </a:t>
            </a:r>
            <a:endParaRPr lang="en-CA" sz="3600" dirty="0" smtClean="0">
              <a:solidFill>
                <a:schemeClr val="tx1"/>
              </a:solidFill>
              <a:cs typeface="B Titr" pitchFamily="2" charset="-78"/>
            </a:endParaRPr>
          </a:p>
          <a:p>
            <a:pPr algn="ctr" rtl="1"/>
            <a:r>
              <a:rPr lang="fa-IR" dirty="0" smtClean="0">
                <a:solidFill>
                  <a:srgbClr val="0070C0"/>
                </a:solidFill>
                <a:cs typeface="B Titr" pitchFamily="2" charset="-78"/>
              </a:rPr>
              <a:t>عمر ابن حنظله از امام صادق سوال می کند اگر فردی از اهل بیت شما قبل از ظهور علامات قیام نماید آیا با او همکاری کنیم‘ امام  جواب منفی می دهند . .</a:t>
            </a:r>
          </a:p>
          <a:p>
            <a:pPr algn="ctr" rtl="1"/>
            <a:r>
              <a:rPr lang="fa-IR" dirty="0" smtClean="0">
                <a:solidFill>
                  <a:srgbClr val="FF0000"/>
                </a:solidFill>
                <a:cs typeface="B Titr" pitchFamily="2" charset="-78"/>
              </a:rPr>
              <a:t>( </a:t>
            </a:r>
            <a:r>
              <a:rPr lang="fa-IR" dirty="0">
                <a:solidFill>
                  <a:srgbClr val="FF0000"/>
                </a:solidFill>
                <a:cs typeface="B Titr" pitchFamily="2" charset="-78"/>
              </a:rPr>
              <a:t>وسایل الشیعه ‘ج15‘روایت 19970)</a:t>
            </a:r>
            <a:endParaRPr lang="en-CA" dirty="0">
              <a:solidFill>
                <a:srgbClr val="FF0000"/>
              </a:solidFill>
              <a:cs typeface="B Titr" pitchFamily="2" charset="-78"/>
            </a:endParaRPr>
          </a:p>
        </p:txBody>
      </p:sp>
      <p:sp>
        <p:nvSpPr>
          <p:cNvPr id="3" name="Title 2"/>
          <p:cNvSpPr>
            <a:spLocks noGrp="1"/>
          </p:cNvSpPr>
          <p:nvPr>
            <p:ph type="title"/>
          </p:nvPr>
        </p:nvSpPr>
        <p:spPr/>
        <p:txBody>
          <a:bodyPr/>
          <a:lstStyle/>
          <a:p>
            <a:pPr algn="ctr" rtl="1"/>
            <a:r>
              <a:rPr lang="fa-IR" dirty="0" smtClean="0">
                <a:cs typeface="B Titr" pitchFamily="2" charset="-78"/>
              </a:rPr>
              <a:t>حدیث امام صادق</a:t>
            </a:r>
            <a:endParaRPr lang="en-CA" dirty="0">
              <a:cs typeface="B Titr" pitchFamily="2" charset="-78"/>
            </a:endParaRPr>
          </a:p>
        </p:txBody>
      </p:sp>
    </p:spTree>
    <p:extLst>
      <p:ext uri="{BB962C8B-B14F-4D97-AF65-F5344CB8AC3E}">
        <p14:creationId xmlns:p14="http://schemas.microsoft.com/office/powerpoint/2010/main" val="27186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3600" dirty="0" smtClean="0">
                <a:solidFill>
                  <a:schemeClr val="tx1"/>
                </a:solidFill>
                <a:cs typeface="B Titr" pitchFamily="2" charset="-78"/>
              </a:rPr>
              <a:t>”</a:t>
            </a:r>
            <a:r>
              <a:rPr lang="fa-IR" sz="3600" dirty="0">
                <a:solidFill>
                  <a:schemeClr val="tx1"/>
                </a:solidFill>
                <a:cs typeface="B Titr" pitchFamily="2" charset="-78"/>
              </a:rPr>
              <a:t>عن ابی جعفر علیه السلام انه قال کل رایه ترفع قبل رایه القائم فصاحبها طاغوت</a:t>
            </a:r>
            <a:r>
              <a:rPr lang="fa-IR" sz="3600" dirty="0" smtClean="0">
                <a:solidFill>
                  <a:schemeClr val="tx1"/>
                </a:solidFill>
                <a:cs typeface="B Titr" pitchFamily="2" charset="-78"/>
              </a:rPr>
              <a:t>“.</a:t>
            </a:r>
          </a:p>
          <a:p>
            <a:pPr algn="ctr" rtl="1"/>
            <a:r>
              <a:rPr lang="fa-IR" sz="3600" dirty="0" smtClean="0">
                <a:solidFill>
                  <a:srgbClr val="0070C0"/>
                </a:solidFill>
                <a:cs typeface="B Titr" pitchFamily="2" charset="-78"/>
              </a:rPr>
              <a:t> یعنی </a:t>
            </a:r>
            <a:r>
              <a:rPr lang="fa-IR" sz="3600" dirty="0">
                <a:solidFill>
                  <a:srgbClr val="0070C0"/>
                </a:solidFill>
                <a:cs typeface="B Titr" pitchFamily="2" charset="-78"/>
              </a:rPr>
              <a:t>هر پرچمی برای قیام ،قبل از پرچم امام زمان برافراشته شود‘ برافرازنده آن طاغوت است.</a:t>
            </a:r>
            <a:endParaRPr lang="en-CA" sz="3600" dirty="0">
              <a:solidFill>
                <a:srgbClr val="0070C0"/>
              </a:solidFill>
              <a:cs typeface="B Titr" pitchFamily="2" charset="-78"/>
            </a:endParaRPr>
          </a:p>
          <a:p>
            <a:pPr algn="ctr" rtl="1"/>
            <a:r>
              <a:rPr lang="fa-IR" dirty="0">
                <a:solidFill>
                  <a:srgbClr val="C00000"/>
                </a:solidFill>
                <a:cs typeface="B Titr" pitchFamily="2" charset="-78"/>
              </a:rPr>
              <a:t>(</a:t>
            </a:r>
            <a:r>
              <a:rPr lang="ar-SA" dirty="0">
                <a:solidFill>
                  <a:srgbClr val="C00000"/>
                </a:solidFill>
                <a:cs typeface="B Titr" pitchFamily="2" charset="-78"/>
              </a:rPr>
              <a:t>مستدرک الوسایل‘ج11‘روایت 12364</a:t>
            </a:r>
            <a:r>
              <a:rPr lang="fa-IR" dirty="0">
                <a:solidFill>
                  <a:srgbClr val="C00000"/>
                </a:solidFill>
                <a:cs typeface="B Titr" pitchFamily="2" charset="-78"/>
              </a:rPr>
              <a:t>)</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7743798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rtl="1"/>
            <a:r>
              <a:rPr lang="fa-IR" dirty="0" smtClean="0">
                <a:cs typeface="B Titr" pitchFamily="2" charset="-78"/>
              </a:rPr>
              <a:t>البته این روایات توسط علماء توجیه گردیده و به موارد خاص حمل گردیده است و منظور این نوع روایات قیامها و پرچم هایی است که تحت عنوان حضرت مهدی و ادعای مهدویت شکل گیرد.(</a:t>
            </a:r>
            <a:r>
              <a:rPr lang="ar-SA" dirty="0" smtClean="0">
                <a:cs typeface="B Titr" pitchFamily="2" charset="-78"/>
              </a:rPr>
              <a:t>عمید زنجانی‘</a:t>
            </a:r>
            <a:r>
              <a:rPr lang="fa-IR" dirty="0" smtClean="0">
                <a:cs typeface="B Titr" pitchFamily="2" charset="-78"/>
              </a:rPr>
              <a:t>فقه سیاسی،</a:t>
            </a:r>
            <a:r>
              <a:rPr lang="ar-SA" dirty="0" smtClean="0">
                <a:cs typeface="B Titr" pitchFamily="2" charset="-78"/>
              </a:rPr>
              <a:t>1367:صص191.197</a:t>
            </a:r>
            <a:r>
              <a:rPr lang="fa-IR" dirty="0" smtClean="0">
                <a:cs typeface="B Titr" pitchFamily="2" charset="-78"/>
              </a:rPr>
              <a:t>)</a:t>
            </a:r>
          </a:p>
          <a:p>
            <a:pPr algn="ctr" rtl="1"/>
            <a:r>
              <a:rPr lang="fa-IR" dirty="0" smtClean="0">
                <a:solidFill>
                  <a:srgbClr val="C00000"/>
                </a:solidFill>
                <a:cs typeface="B Titr" pitchFamily="2" charset="-78"/>
              </a:rPr>
              <a:t> از طرفی یکی از اصول غیر قابل انکاری که در عملکرد امامان شیعه برای حفظ اقلیت شیعیان  وجود داشته است بحث معروف تقیه است که در فهم صحیح این روایات نمی توان آن را نادیده گرفت. </a:t>
            </a:r>
            <a:endParaRPr lang="en-CA" dirty="0">
              <a:solidFill>
                <a:srgbClr val="C00000"/>
              </a:solidFill>
              <a:cs typeface="B Titr" pitchFamily="2" charset="-78"/>
            </a:endParaRPr>
          </a:p>
        </p:txBody>
      </p:sp>
      <p:sp>
        <p:nvSpPr>
          <p:cNvPr id="2" name="Title 1"/>
          <p:cNvSpPr>
            <a:spLocks noGrp="1"/>
          </p:cNvSpPr>
          <p:nvPr>
            <p:ph type="title"/>
          </p:nvPr>
        </p:nvSpPr>
        <p:spPr/>
        <p:txBody>
          <a:bodyPr/>
          <a:lstStyle/>
          <a:p>
            <a:pPr algn="ctr" rtl="1"/>
            <a:r>
              <a:rPr lang="fa-IR" dirty="0" smtClean="0">
                <a:cs typeface="B Titr" pitchFamily="2" charset="-78"/>
              </a:rPr>
              <a:t>نقد نظریه تعطیل</a:t>
            </a:r>
            <a:endParaRPr lang="en-CA" dirty="0">
              <a:cs typeface="B Titr" pitchFamily="2" charset="-78"/>
            </a:endParaRPr>
          </a:p>
        </p:txBody>
      </p:sp>
    </p:spTree>
    <p:extLst>
      <p:ext uri="{BB962C8B-B14F-4D97-AF65-F5344CB8AC3E}">
        <p14:creationId xmlns:p14="http://schemas.microsoft.com/office/powerpoint/2010/main" val="309795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4107" y="2057400"/>
            <a:ext cx="8229600" cy="4343400"/>
          </a:xfrm>
        </p:spPr>
        <p:txBody>
          <a:bodyPr>
            <a:normAutofit lnSpcReduction="10000"/>
          </a:bodyPr>
          <a:lstStyle/>
          <a:p>
            <a:pPr algn="r" rtl="1"/>
            <a:r>
              <a:rPr lang="fa-IR" sz="2800" dirty="0" smtClean="0">
                <a:solidFill>
                  <a:srgbClr val="7030A0"/>
                </a:solidFill>
                <a:cs typeface="B Titr" pitchFamily="2" charset="-78"/>
              </a:rPr>
              <a:t>1-اوج گیری  طرح مباحث احیای تمدن اسلامی در جهان اسلام در اشکال مختلف</a:t>
            </a:r>
          </a:p>
          <a:p>
            <a:pPr lvl="0" algn="r" rtl="1">
              <a:buClr>
                <a:srgbClr val="873624"/>
              </a:buClr>
            </a:pPr>
            <a:r>
              <a:rPr lang="fa-IR" sz="2800" dirty="0" smtClean="0">
                <a:solidFill>
                  <a:srgbClr val="7030A0"/>
                </a:solidFill>
                <a:cs typeface="B Titr" pitchFamily="2" charset="-78"/>
              </a:rPr>
              <a:t>2- مواجهه </a:t>
            </a:r>
            <a:r>
              <a:rPr lang="fa-IR" sz="2800" dirty="0">
                <a:solidFill>
                  <a:srgbClr val="7030A0"/>
                </a:solidFill>
                <a:cs typeface="B Titr" pitchFamily="2" charset="-78"/>
              </a:rPr>
              <a:t>جدی انقلاب اسلامی ایران بعنوان یک نظام دینی با جهان </a:t>
            </a:r>
            <a:r>
              <a:rPr lang="fa-IR" sz="2800" dirty="0" smtClean="0">
                <a:solidFill>
                  <a:srgbClr val="7030A0"/>
                </a:solidFill>
                <a:cs typeface="B Titr" pitchFamily="2" charset="-78"/>
              </a:rPr>
              <a:t>غرب دردهه های اخیر</a:t>
            </a:r>
            <a:endParaRPr lang="fa-IR" sz="2800" dirty="0">
              <a:solidFill>
                <a:srgbClr val="7030A0"/>
              </a:solidFill>
              <a:cs typeface="B Titr" pitchFamily="2" charset="-78"/>
            </a:endParaRPr>
          </a:p>
          <a:p>
            <a:pPr algn="r" rtl="1"/>
            <a:r>
              <a:rPr lang="fa-IR" sz="2800" dirty="0" smtClean="0">
                <a:solidFill>
                  <a:srgbClr val="7030A0"/>
                </a:solidFill>
                <a:cs typeface="B Titr" pitchFamily="2" charset="-78"/>
              </a:rPr>
              <a:t>3-طرح مباحث کارامدی یا ناکارامدی نظام جمهوری اسلامی بعنوان الگوی تحقق یافته تشکیل حکومت اسلامی در عصر حاضر</a:t>
            </a:r>
          </a:p>
          <a:p>
            <a:pPr algn="r" rtl="1"/>
            <a:r>
              <a:rPr lang="fa-IR" sz="2800" dirty="0" smtClean="0">
                <a:solidFill>
                  <a:srgbClr val="7030A0"/>
                </a:solidFill>
                <a:cs typeface="B Titr" pitchFamily="2" charset="-78"/>
              </a:rPr>
              <a:t>4- </a:t>
            </a:r>
            <a:r>
              <a:rPr lang="fa-IR" sz="2800" dirty="0">
                <a:solidFill>
                  <a:srgbClr val="7030A0"/>
                </a:solidFill>
                <a:cs typeface="B Titr" pitchFamily="2" charset="-78"/>
              </a:rPr>
              <a:t>آ</a:t>
            </a:r>
            <a:r>
              <a:rPr lang="fa-IR" sz="2800" dirty="0" smtClean="0">
                <a:solidFill>
                  <a:srgbClr val="7030A0"/>
                </a:solidFill>
                <a:cs typeface="B Titr" pitchFamily="2" charset="-78"/>
              </a:rPr>
              <a:t>شنایی با گفتمان های مختلف تشکیل حکومت اسلامی در اندیشه شیعه و سنی(جریان های پیشرو، بنیادگرا،تکفیری وسلفی)</a:t>
            </a:r>
            <a:endParaRPr lang="fa-IR" dirty="0" smtClean="0">
              <a:cs typeface="B Titr" pitchFamily="2" charset="-78"/>
            </a:endParaRPr>
          </a:p>
          <a:p>
            <a:pPr algn="ctr" rtl="1"/>
            <a:endParaRPr lang="en-US" dirty="0">
              <a:cs typeface="B Titr" pitchFamily="2" charset="-78"/>
            </a:endParaRPr>
          </a:p>
        </p:txBody>
      </p:sp>
      <p:sp>
        <p:nvSpPr>
          <p:cNvPr id="2" name="Title 1"/>
          <p:cNvSpPr>
            <a:spLocks noGrp="1"/>
          </p:cNvSpPr>
          <p:nvPr>
            <p:ph type="title"/>
          </p:nvPr>
        </p:nvSpPr>
        <p:spPr>
          <a:xfrm>
            <a:off x="524107" y="533400"/>
            <a:ext cx="8229600" cy="1143000"/>
          </a:xfrm>
        </p:spPr>
        <p:txBody>
          <a:bodyPr>
            <a:normAutofit fontScale="90000"/>
          </a:bodyPr>
          <a:lstStyle/>
          <a:p>
            <a:pPr algn="ctr" rtl="1"/>
            <a:r>
              <a:rPr lang="fa-IR" dirty="0" smtClean="0">
                <a:solidFill>
                  <a:schemeClr val="accent5"/>
                </a:solidFill>
                <a:cs typeface="B Titr" pitchFamily="2" charset="-78"/>
              </a:rPr>
              <a:t> اهمیت و ضرورت طرح مباحث اندیشه سیاسی اسلامی درعصرحاضر</a:t>
            </a:r>
            <a:endParaRPr lang="en-US" dirty="0">
              <a:solidFill>
                <a:schemeClr val="accent5"/>
              </a:solidFill>
              <a:cs typeface="B Titr" pitchFamily="2" charset="-78"/>
            </a:endParaRPr>
          </a:p>
        </p:txBody>
      </p:sp>
    </p:spTree>
    <p:extLst>
      <p:ext uri="{BB962C8B-B14F-4D97-AF65-F5344CB8AC3E}">
        <p14:creationId xmlns:p14="http://schemas.microsoft.com/office/powerpoint/2010/main" val="371170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4400" dirty="0" smtClean="0">
                <a:cs typeface="B Titr" pitchFamily="2" charset="-78"/>
              </a:rPr>
              <a:t>نمونه ای از طیف های مخالف تشکیل حکومت اسلامی</a:t>
            </a:r>
            <a:endParaRPr lang="en-US" sz="4400" dirty="0">
              <a:cs typeface="B Titr" pitchFamily="2" charset="-78"/>
            </a:endParaRPr>
          </a:p>
        </p:txBody>
      </p:sp>
      <p:sp>
        <p:nvSpPr>
          <p:cNvPr id="3" name="Title 2"/>
          <p:cNvSpPr>
            <a:spLocks noGrp="1"/>
          </p:cNvSpPr>
          <p:nvPr>
            <p:ph type="title"/>
          </p:nvPr>
        </p:nvSpPr>
        <p:spPr/>
        <p:txBody>
          <a:bodyPr/>
          <a:lstStyle/>
          <a:p>
            <a:pPr rtl="1"/>
            <a:endParaRPr lang="en-US">
              <a:cs typeface="B Titr" pitchFamily="2" charset="-78"/>
            </a:endParaRPr>
          </a:p>
        </p:txBody>
      </p:sp>
    </p:spTree>
    <p:extLst>
      <p:ext uri="{BB962C8B-B14F-4D97-AF65-F5344CB8AC3E}">
        <p14:creationId xmlns:p14="http://schemas.microsoft.com/office/powerpoint/2010/main" val="40360067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3200" dirty="0" smtClean="0">
                <a:cs typeface="B Titr" panose="00000700000000000000" pitchFamily="2" charset="-78"/>
              </a:rPr>
              <a:t>برخی ازجریانهای فکری در جهان اسلام و ایران اعتقادی به تشکیل حکومت اسلامی ندارند و اصل تشکیل حکومت را امری عرفی و نه شرعی می دانند و تشکیل حکومت اسلامی در عصر پیامبر را نیز مسئولیتی عرفی و نه شرعی می دانند که ارتباطی با رسالت پیامبر نداشته است و بر اساس خواست مردم انجام گرفته است</a:t>
            </a:r>
            <a:endParaRPr lang="en-US" sz="3200" dirty="0">
              <a:cs typeface="B Titr" panose="00000700000000000000" pitchFamily="2" charset="-78"/>
            </a:endParaRPr>
          </a:p>
        </p:txBody>
      </p:sp>
      <p:sp>
        <p:nvSpPr>
          <p:cNvPr id="3" name="Title 2"/>
          <p:cNvSpPr>
            <a:spLocks noGrp="1"/>
          </p:cNvSpPr>
          <p:nvPr>
            <p:ph type="title"/>
          </p:nvPr>
        </p:nvSpPr>
        <p:spPr/>
        <p:txBody>
          <a:bodyPr/>
          <a:lstStyle/>
          <a:p>
            <a:r>
              <a:rPr lang="fa-IR" dirty="0" smtClean="0">
                <a:solidFill>
                  <a:srgbClr val="FF0000"/>
                </a:solidFill>
                <a:cs typeface="B Titr" pitchFamily="2" charset="-78"/>
              </a:rPr>
              <a:t>1-جریان های </a:t>
            </a:r>
            <a:r>
              <a:rPr lang="fa-IR" dirty="0">
                <a:solidFill>
                  <a:srgbClr val="FF0000"/>
                </a:solidFill>
                <a:cs typeface="B Titr" pitchFamily="2" charset="-78"/>
              </a:rPr>
              <a:t>فکری </a:t>
            </a:r>
            <a:r>
              <a:rPr lang="fa-IR" dirty="0" smtClean="0">
                <a:solidFill>
                  <a:srgbClr val="FF0000"/>
                </a:solidFill>
                <a:cs typeface="B Titr" pitchFamily="2" charset="-78"/>
              </a:rPr>
              <a:t>سکولار</a:t>
            </a:r>
            <a:endParaRPr lang="en-US" dirty="0"/>
          </a:p>
        </p:txBody>
      </p:sp>
    </p:spTree>
    <p:extLst>
      <p:ext uri="{BB962C8B-B14F-4D97-AF65-F5344CB8AC3E}">
        <p14:creationId xmlns:p14="http://schemas.microsoft.com/office/powerpoint/2010/main" val="9438433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p:txBody>
          <a:bodyPr>
            <a:normAutofit/>
          </a:bodyPr>
          <a:lstStyle/>
          <a:p>
            <a:pPr algn="ctr" rtl="1"/>
            <a:r>
              <a:rPr lang="fa-IR" sz="4000" dirty="0" smtClean="0">
                <a:solidFill>
                  <a:schemeClr val="tx1"/>
                </a:solidFill>
                <a:cs typeface="B Titr" pitchFamily="2" charset="-78"/>
              </a:rPr>
              <a:t>کسانی رسالت دین را فقط در رابطه انسان با خدا تعریف می کنند ونسبت به دنیا نگاه عزلت گرائی دارند و سیاست و امور مربوط به آن را نحس می دانند</a:t>
            </a:r>
            <a:endParaRPr lang="en-CA" sz="4000" dirty="0" smtClean="0">
              <a:solidFill>
                <a:schemeClr val="tx1"/>
              </a:solidFill>
              <a:cs typeface="B Titr" pitchFamily="2" charset="-78"/>
            </a:endParaRPr>
          </a:p>
          <a:p>
            <a:pPr algn="ctr" rtl="1">
              <a:buNone/>
            </a:pPr>
            <a:endParaRPr lang="en-CA" sz="4000" dirty="0" smtClean="0">
              <a:cs typeface="B Titr" pitchFamily="2" charset="-78"/>
            </a:endParaRPr>
          </a:p>
        </p:txBody>
      </p:sp>
      <p:sp>
        <p:nvSpPr>
          <p:cNvPr id="35842" name="Title 1"/>
          <p:cNvSpPr>
            <a:spLocks noGrp="1"/>
          </p:cNvSpPr>
          <p:nvPr>
            <p:ph type="title"/>
          </p:nvPr>
        </p:nvSpPr>
        <p:spPr/>
        <p:txBody>
          <a:bodyPr>
            <a:noAutofit/>
          </a:bodyPr>
          <a:lstStyle/>
          <a:p>
            <a:pPr algn="ctr" rtl="1"/>
            <a:r>
              <a:rPr lang="fa-IR" sz="4400" dirty="0" smtClean="0">
                <a:solidFill>
                  <a:srgbClr val="FF0000"/>
                </a:solidFill>
                <a:cs typeface="B Titr" pitchFamily="2" charset="-78"/>
              </a:rPr>
              <a:t>2-برخی جریان های فکری حوزوی</a:t>
            </a:r>
            <a:endParaRPr lang="en-CA" sz="4400" dirty="0" smtClean="0">
              <a:solidFill>
                <a:srgbClr val="FF0000"/>
              </a:solidFill>
              <a:cs typeface="B Titr" pitchFamily="2" charset="-78"/>
            </a:endParaRPr>
          </a:p>
        </p:txBody>
      </p:sp>
    </p:spTree>
    <p:extLst>
      <p:ext uri="{BB962C8B-B14F-4D97-AF65-F5344CB8AC3E}">
        <p14:creationId xmlns:p14="http://schemas.microsoft.com/office/powerpoint/2010/main" val="528639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blinds(horizontal)">
                                      <p:cBhvr>
                                        <p:cTn id="7" dur="500"/>
                                        <p:tgtEl>
                                          <p:spTgt spid="337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3600" dirty="0" smtClean="0">
                <a:cs typeface="B Titr" pitchFamily="2" charset="-78"/>
              </a:rPr>
              <a:t>در دوران مبارزات حضرت امام خمینی در درون حوزه علمیه علمائی به مخالفت با حرکت ایشان پرداختند وحتی در مسیر انقلاب شکوهمند اسلامی سنگ اندازی می نمودند که اشاره حضرت امام در فراز ی از منشور روحانیت اشاره به همین گروه دارد </a:t>
            </a:r>
            <a:endParaRPr lang="en-US" sz="3600" dirty="0">
              <a:cs typeface="B Titr" pitchFamily="2" charset="-78"/>
            </a:endParaRPr>
          </a:p>
        </p:txBody>
      </p:sp>
      <p:sp>
        <p:nvSpPr>
          <p:cNvPr id="3" name="Title 2"/>
          <p:cNvSpPr>
            <a:spLocks noGrp="1"/>
          </p:cNvSpPr>
          <p:nvPr>
            <p:ph type="title"/>
          </p:nvPr>
        </p:nvSpPr>
        <p:spPr/>
        <p:txBody>
          <a:bodyPr/>
          <a:lstStyle/>
          <a:p>
            <a:pPr rtl="1"/>
            <a:endParaRPr lang="en-US" dirty="0">
              <a:cs typeface="B Titr" pitchFamily="2" charset="-78"/>
            </a:endParaRPr>
          </a:p>
        </p:txBody>
      </p:sp>
    </p:spTree>
    <p:extLst>
      <p:ext uri="{BB962C8B-B14F-4D97-AF65-F5344CB8AC3E}">
        <p14:creationId xmlns:p14="http://schemas.microsoft.com/office/powerpoint/2010/main" val="4154415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1"/>
            <a:ext cx="8229600" cy="5105400"/>
          </a:xfrm>
        </p:spPr>
        <p:txBody>
          <a:bodyPr>
            <a:normAutofit fontScale="92500" lnSpcReduction="10000"/>
          </a:bodyPr>
          <a:lstStyle/>
          <a:p>
            <a:pPr lvl="0" algn="ctr" rtl="1">
              <a:buClr>
                <a:srgbClr val="2DA2BF"/>
              </a:buClr>
            </a:pPr>
            <a:r>
              <a:rPr lang="fa-IR" sz="2300" dirty="0" smtClean="0">
                <a:solidFill>
                  <a:prstClr val="black"/>
                </a:solidFill>
                <a:cs typeface="B Titr" pitchFamily="2" charset="-78"/>
              </a:rPr>
              <a:t>در </a:t>
            </a:r>
            <a:r>
              <a:rPr lang="fa-IR" sz="2300" dirty="0">
                <a:solidFill>
                  <a:prstClr val="black"/>
                </a:solidFill>
                <a:cs typeface="B Titr" pitchFamily="2" charset="-78"/>
              </a:rPr>
              <a:t>شروع مبارزات اسلامی اگر می‏ خواستی بگویی شاه خائن است ، بلافاصله جواب می شنیدی که شاه شیعه است! عده ‏ای مقدس نمای واپسگرا همه چیز را حرام می‏ دانستند و هیچ‏ کس قدرت این را نداشت که در مقابل آنها قد علم کند. خون دلی که پدر پیرتان از این دسته ی متحجر خورده است هرگز از فشارها و سختی های دیگران نخورده است. وقتی شعار جدایی دین از سیاست جا افتاد و فقاهت در منطق نا آگاهان غرق شدن در احکام فردی و عبادی شد و قهراً فقیه هم مجاز نبود که از این دایره و حصار بیرون رود و در سیاست [و] حکومت دخالت نماید ، حماقت روحانی در معاشرت با مردم فضیلت شد. به زعم بعض افراد ، روحانیت زمانی قابل احترام و تکریم بود که حماقت از سراپای وجودش ببارد و الاّ عالم سیّاس و روحانی کاردان و زیرک ، کاسه ‏ای زیر نیم کاسه داشت. و این از مسائل رایج حوزه‏ ها بود که هر کس کج راه می‏ رفت متدین تر بود. یاد گرفتن زبان خارجی ، کفر و فلسفه و عرفان ، گناه و شرک به شمار می‏ رفت. در مدرسه فیضیه فرزند خردسالم ، مرحوم مصطفی از کوزه ‏ای آب نوشید ، کوزه را آب کشیدند ، چرا که من فلسفه می‏ گفتم. تردیدی ندارم اگر همین روند ادامه می‏ یافت ، وضع روحانیت و حوزه‏ ها ، وضع کلیساهای قرون وسطی می‏شد که خداوند بر مسلمین و روحانیت منت نهاد و کیان و مجد واقعی حوزه ‏ها را حفظ نمود.</a:t>
            </a:r>
          </a:p>
          <a:p>
            <a:pPr lvl="0" algn="ctr" rtl="1">
              <a:buClr>
                <a:srgbClr val="2DA2BF"/>
              </a:buClr>
            </a:pPr>
            <a:r>
              <a:rPr lang="fa-IR" sz="2300" dirty="0">
                <a:solidFill>
                  <a:srgbClr val="FF0000"/>
                </a:solidFill>
                <a:cs typeface="B Titr" pitchFamily="2" charset="-78"/>
              </a:rPr>
              <a:t>منبع : امام خمینی (ره) - منشور روحانیت</a:t>
            </a:r>
          </a:p>
          <a:p>
            <a:pPr lvl="0" algn="ctr" rtl="1">
              <a:buClr>
                <a:srgbClr val="2DA2BF"/>
              </a:buClr>
            </a:pPr>
            <a:endParaRPr lang="fa-IR" sz="2300" dirty="0">
              <a:solidFill>
                <a:prstClr val="black"/>
              </a:solidFill>
              <a:cs typeface="B Titr" pitchFamily="2" charset="-78"/>
            </a:endParaRPr>
          </a:p>
          <a:p>
            <a:pPr lvl="0" algn="ctr" rtl="1">
              <a:buClr>
                <a:srgbClr val="2DA2BF"/>
              </a:buClr>
            </a:pPr>
            <a:endParaRPr lang="en-US" sz="2300" dirty="0">
              <a:solidFill>
                <a:prstClr val="black"/>
              </a:solidFill>
              <a:cs typeface="B Titr" pitchFamily="2" charset="-78"/>
            </a:endParaRPr>
          </a:p>
        </p:txBody>
      </p:sp>
      <p:sp>
        <p:nvSpPr>
          <p:cNvPr id="3" name="Title 2"/>
          <p:cNvSpPr>
            <a:spLocks noGrp="1"/>
          </p:cNvSpPr>
          <p:nvPr>
            <p:ph type="title"/>
          </p:nvPr>
        </p:nvSpPr>
        <p:spPr>
          <a:xfrm>
            <a:off x="685800" y="381000"/>
            <a:ext cx="7756263" cy="1054250"/>
          </a:xfrm>
        </p:spPr>
        <p:txBody>
          <a:bodyPr/>
          <a:lstStyle/>
          <a:p>
            <a:pPr algn="ctr" rtl="1"/>
            <a:r>
              <a:rPr lang="fa-IR" sz="4800" dirty="0" smtClean="0">
                <a:solidFill>
                  <a:srgbClr val="0070C0"/>
                </a:solidFill>
                <a:cs typeface="B Titr" pitchFamily="2" charset="-78"/>
              </a:rPr>
              <a:t>رنجش امام از متحجرین حوزوی</a:t>
            </a:r>
            <a:endParaRPr lang="en-US" sz="4800" dirty="0">
              <a:solidFill>
                <a:srgbClr val="0070C0"/>
              </a:solidFill>
              <a:cs typeface="B Titr" pitchFamily="2" charset="-78"/>
            </a:endParaRPr>
          </a:p>
        </p:txBody>
      </p:sp>
    </p:spTree>
    <p:extLst>
      <p:ext uri="{BB962C8B-B14F-4D97-AF65-F5344CB8AC3E}">
        <p14:creationId xmlns:p14="http://schemas.microsoft.com/office/powerpoint/2010/main" val="31586600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p:spPr>
        <p:txBody>
          <a:bodyPr>
            <a:normAutofit/>
          </a:bodyPr>
          <a:lstStyle/>
          <a:p>
            <a:pPr algn="ctr" rtl="1">
              <a:defRPr/>
            </a:pPr>
            <a:r>
              <a:rPr lang="fa-IR" sz="3200" dirty="0" smtClean="0">
                <a:solidFill>
                  <a:srgbClr val="0070C0"/>
                </a:solidFill>
                <a:cs typeface="B Titr" pitchFamily="2" charset="-78"/>
              </a:rPr>
              <a:t>انجمن معتقداست بایدمنتظربود تا حضرت امام زمان خودشان تشریف بیاورد وامور را اصلاح کنند واقدام به تشکیل هر حکومت اسلامی در دوران غیبت را به معنای اتمام رسالت قائل شدن برای امام زمان و برافراشتن پرچم ضلالت و دجالی می پندارند ومعتقدند تشکیل هر حکومت اسلامی در غیاب حضرت حجت به شکست می انجامد لذا انجمن با تشکیل چنین حکومتی مخالف است. </a:t>
            </a:r>
            <a:endParaRPr lang="en-CA" sz="3200" dirty="0" smtClean="0">
              <a:solidFill>
                <a:srgbClr val="0070C0"/>
              </a:solidFill>
              <a:cs typeface="B Titr" pitchFamily="2" charset="-78"/>
            </a:endParaRPr>
          </a:p>
          <a:p>
            <a:pPr algn="ctr" rtl="1">
              <a:defRPr/>
            </a:pPr>
            <a:endParaRPr lang="en-CA" dirty="0">
              <a:solidFill>
                <a:schemeClr val="bg1"/>
              </a:solidFill>
              <a:cs typeface="B Titr" pitchFamily="2" charset="-78"/>
            </a:endParaRPr>
          </a:p>
        </p:txBody>
      </p:sp>
      <p:sp>
        <p:nvSpPr>
          <p:cNvPr id="36866" name="Title 1"/>
          <p:cNvSpPr>
            <a:spLocks noGrp="1"/>
          </p:cNvSpPr>
          <p:nvPr>
            <p:ph type="title"/>
          </p:nvPr>
        </p:nvSpPr>
        <p:spPr/>
        <p:txBody>
          <a:bodyPr>
            <a:normAutofit/>
          </a:bodyPr>
          <a:lstStyle/>
          <a:p>
            <a:pPr algn="ctr" rtl="1"/>
            <a:r>
              <a:rPr lang="fa-IR" dirty="0" smtClean="0">
                <a:solidFill>
                  <a:srgbClr val="FF0000"/>
                </a:solidFill>
                <a:cs typeface="B Titr" pitchFamily="2" charset="-78"/>
              </a:rPr>
              <a:t>3- انجمن حجتیه</a:t>
            </a:r>
            <a:endParaRPr lang="en-CA" dirty="0" smtClean="0">
              <a:solidFill>
                <a:srgbClr val="FF0000"/>
              </a:solidFill>
              <a:cs typeface="B Titr" pitchFamily="2" charset="-78"/>
            </a:endParaRPr>
          </a:p>
        </p:txBody>
      </p:sp>
    </p:spTree>
    <p:extLst>
      <p:ext uri="{BB962C8B-B14F-4D97-AF65-F5344CB8AC3E}">
        <p14:creationId xmlns:p14="http://schemas.microsoft.com/office/powerpoint/2010/main" val="10939575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3600" dirty="0" smtClean="0">
                <a:cs typeface="B Titr" pitchFamily="2" charset="-78"/>
              </a:rPr>
              <a:t>برخی از فقیهان شیعه قائل به نظریه ولایت فقیه در عرصه سیاسی و نقش فقها در تشکیل حکومت اسلامی </a:t>
            </a:r>
            <a:r>
              <a:rPr lang="fa-IR" sz="3600" smtClean="0">
                <a:cs typeface="B Titr" pitchFamily="2" charset="-78"/>
              </a:rPr>
              <a:t>نیستند و وظیفه </a:t>
            </a:r>
            <a:r>
              <a:rPr lang="fa-IR" sz="3600" dirty="0" smtClean="0">
                <a:cs typeface="B Titr" pitchFamily="2" charset="-78"/>
              </a:rPr>
              <a:t>فقها را صرفا تبلیغ و ترویج امور </a:t>
            </a:r>
            <a:r>
              <a:rPr lang="fa-IR" sz="3600" smtClean="0">
                <a:cs typeface="B Titr" pitchFamily="2" charset="-78"/>
              </a:rPr>
              <a:t>دینی  و نه تشکیل حکومت می </a:t>
            </a:r>
            <a:r>
              <a:rPr lang="fa-IR" sz="3600" dirty="0" smtClean="0">
                <a:cs typeface="B Titr" pitchFamily="2" charset="-78"/>
              </a:rPr>
              <a:t>دانند</a:t>
            </a:r>
          </a:p>
          <a:p>
            <a:pPr algn="r" rtl="1"/>
            <a:r>
              <a:rPr lang="fa-IR" dirty="0" smtClean="0">
                <a:solidFill>
                  <a:srgbClr val="00B050"/>
                </a:solidFill>
                <a:cs typeface="B Titr" pitchFamily="2" charset="-78"/>
              </a:rPr>
              <a:t>1- ایت الله مهدی حائری یزدی (ره)</a:t>
            </a:r>
          </a:p>
          <a:p>
            <a:pPr algn="r" rtl="1"/>
            <a:r>
              <a:rPr lang="fa-IR" dirty="0" smtClean="0">
                <a:solidFill>
                  <a:srgbClr val="00B050"/>
                </a:solidFill>
                <a:cs typeface="B Titr" pitchFamily="2" charset="-78"/>
              </a:rPr>
              <a:t>2- ایت الله خوئی( ره )</a:t>
            </a:r>
            <a:endParaRPr lang="en-US" dirty="0">
              <a:solidFill>
                <a:srgbClr val="00B050"/>
              </a:solidFill>
              <a:cs typeface="B Titr" pitchFamily="2" charset="-78"/>
            </a:endParaRPr>
          </a:p>
        </p:txBody>
      </p:sp>
      <p:sp>
        <p:nvSpPr>
          <p:cNvPr id="3" name="Title 2"/>
          <p:cNvSpPr>
            <a:spLocks noGrp="1"/>
          </p:cNvSpPr>
          <p:nvPr>
            <p:ph type="title"/>
          </p:nvPr>
        </p:nvSpPr>
        <p:spPr/>
        <p:txBody>
          <a:bodyPr>
            <a:normAutofit fontScale="90000"/>
          </a:bodyPr>
          <a:lstStyle/>
          <a:p>
            <a:pPr algn="ctr" rtl="1"/>
            <a:r>
              <a:rPr lang="fa-IR" dirty="0" smtClean="0">
                <a:solidFill>
                  <a:srgbClr val="FF0000"/>
                </a:solidFill>
                <a:cs typeface="B Titr" pitchFamily="2" charset="-78"/>
              </a:rPr>
              <a:t>4- مخالفین تئوری ولایت فقیه در عرصه حکومت</a:t>
            </a:r>
            <a:endParaRPr lang="en-US" dirty="0">
              <a:solidFill>
                <a:srgbClr val="FF0000"/>
              </a:solidFill>
              <a:cs typeface="B Titr" pitchFamily="2" charset="-78"/>
            </a:endParaRPr>
          </a:p>
        </p:txBody>
      </p:sp>
    </p:spTree>
    <p:extLst>
      <p:ext uri="{BB962C8B-B14F-4D97-AF65-F5344CB8AC3E}">
        <p14:creationId xmlns:p14="http://schemas.microsoft.com/office/powerpoint/2010/main" val="15056517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solidFill>
                  <a:srgbClr val="00B050"/>
                </a:solidFill>
                <a:cs typeface="B Titr" pitchFamily="2" charset="-78"/>
              </a:rPr>
              <a:t>دکترمهدی حایری یزدی (ره)</a:t>
            </a:r>
            <a:endParaRPr lang="en-US" dirty="0">
              <a:solidFill>
                <a:srgbClr val="00B050"/>
              </a:solidFill>
              <a:cs typeface="B Titr" pitchFamily="2" charset="-78"/>
            </a:endParaRPr>
          </a:p>
        </p:txBody>
      </p:sp>
      <p:sp>
        <p:nvSpPr>
          <p:cNvPr id="3" name="Content Placeholder 2"/>
          <p:cNvSpPr>
            <a:spLocks noGrp="1"/>
          </p:cNvSpPr>
          <p:nvPr>
            <p:ph idx="1"/>
          </p:nvPr>
        </p:nvSpPr>
        <p:spPr>
          <a:xfrm>
            <a:off x="914400" y="2248347"/>
            <a:ext cx="7530352" cy="3877815"/>
          </a:xfrm>
        </p:spPr>
        <p:txBody>
          <a:bodyPr>
            <a:noAutofit/>
          </a:bodyPr>
          <a:lstStyle/>
          <a:p>
            <a:pPr algn="ctr" rtl="1"/>
            <a:r>
              <a:rPr lang="fa-IR" sz="2800" dirty="0" smtClean="0">
                <a:cs typeface="B Titr" pitchFamily="2" charset="-78"/>
              </a:rPr>
              <a:t>از نظر تاریخی ولایت به مفهوم کشورداری به هیچوجه در تاریخ فقه اسلامی مطرح نبوده و این مطلب نزد احدی از فقهای شیعه و سنی مورد بررسی قرار نگرفته است که </a:t>
            </a:r>
            <a:r>
              <a:rPr lang="fa-IR" sz="2800" smtClean="0">
                <a:cs typeface="B Titr" pitchFamily="2" charset="-78"/>
              </a:rPr>
              <a:t>فقیه علاوه </a:t>
            </a:r>
            <a:r>
              <a:rPr lang="fa-IR" sz="2800" dirty="0" smtClean="0">
                <a:cs typeface="B Titr" pitchFamily="2" charset="-78"/>
              </a:rPr>
              <a:t>بر فتوا و قضا بدان جهت که فقیه است حق حاکمیت و رهبری بر کشور یا کشورهای اسلامی یا تمام کشورهای جهان را نیز دارا می باشد مگر ملا احمد نراقی در دو قرن قبل </a:t>
            </a:r>
          </a:p>
          <a:p>
            <a:pPr algn="ctr" rtl="1"/>
            <a:r>
              <a:rPr lang="fa-IR" dirty="0" smtClean="0">
                <a:solidFill>
                  <a:srgbClr val="FF0000"/>
                </a:solidFill>
                <a:cs typeface="B Titr" pitchFamily="2" charset="-78"/>
              </a:rPr>
              <a:t>کتاب حکمت و حکومت ص178</a:t>
            </a:r>
            <a:endParaRPr lang="en-US" dirty="0">
              <a:solidFill>
                <a:srgbClr val="FF0000"/>
              </a:solidFill>
              <a:cs typeface="B Titr" pitchFamily="2" charset="-78"/>
            </a:endParaRPr>
          </a:p>
        </p:txBody>
      </p:sp>
    </p:spTree>
    <p:extLst>
      <p:ext uri="{BB962C8B-B14F-4D97-AF65-F5344CB8AC3E}">
        <p14:creationId xmlns:p14="http://schemas.microsoft.com/office/powerpoint/2010/main" val="24511251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solidFill>
                  <a:srgbClr val="00B050"/>
                </a:solidFill>
                <a:cs typeface="B Titr" pitchFamily="2" charset="-78"/>
              </a:rPr>
              <a:t>مرحوم آیت الله خوئی (ره)</a:t>
            </a:r>
            <a:endParaRPr lang="en-US" dirty="0">
              <a:solidFill>
                <a:srgbClr val="00B050"/>
              </a:solidFill>
              <a:cs typeface="B Titr" pitchFamily="2" charset="-78"/>
            </a:endParaRPr>
          </a:p>
        </p:txBody>
      </p:sp>
      <p:sp>
        <p:nvSpPr>
          <p:cNvPr id="3" name="Content Placeholder 2"/>
          <p:cNvSpPr>
            <a:spLocks noGrp="1"/>
          </p:cNvSpPr>
          <p:nvPr>
            <p:ph idx="1"/>
          </p:nvPr>
        </p:nvSpPr>
        <p:spPr/>
        <p:txBody>
          <a:bodyPr>
            <a:normAutofit fontScale="92500"/>
          </a:bodyPr>
          <a:lstStyle/>
          <a:p>
            <a:pPr lvl="0" algn="ctr" rtl="1"/>
            <a:r>
              <a:rPr lang="fa-IR" sz="2800" dirty="0" smtClean="0">
                <a:solidFill>
                  <a:schemeClr val="tx1"/>
                </a:solidFill>
                <a:cs typeface="B Titr" pitchFamily="2" charset="-78"/>
              </a:rPr>
              <a:t>ولایت در زمان غیبت برای فقیه به هیچ دلیلی ثابت نشده است بلکه ولایت مختص به پیامبر و ائمه علیهم السلام می باشد و انچه از روایات استفاده می شود دو امر است :نافذ بودن قضای فقیه و حجیت فتوایش او اجازه تصرف در شوون ولایت همانند تصرف در مال محجورین و امثال ان جز در امور حسبیه ندارد معنای این مطلب چیزی جز نفوذ تصرفات او نیست و بنابراین با مرگش وکیل وی منعزل می گردد...بنابراین تنها جواز تصرف و نه ولایت او اثبات می گردد.</a:t>
            </a:r>
          </a:p>
          <a:p>
            <a:pPr lvl="0" algn="ctr" rtl="1"/>
            <a:r>
              <a:rPr lang="fa-IR" sz="1800" dirty="0" smtClean="0">
                <a:solidFill>
                  <a:srgbClr val="C00000"/>
                </a:solidFill>
                <a:cs typeface="B Titr" pitchFamily="2" charset="-78"/>
              </a:rPr>
              <a:t>(</a:t>
            </a:r>
            <a:r>
              <a:rPr lang="ar-SA" sz="1800" dirty="0" smtClean="0">
                <a:solidFill>
                  <a:srgbClr val="C00000"/>
                </a:solidFill>
                <a:cs typeface="B Titr" pitchFamily="2" charset="-78"/>
              </a:rPr>
              <a:t>غروی تبریزی، میرزا علی ‘1410‘التقیح فی شرح العروه الوثقی‘ کتاب الاجتهاد و التقلید. تقریر ابحاث ایت الله سید ابوالقاسم موسوی خوئی‘ قم‘ دارالهادی للمطبوعات</a:t>
            </a:r>
            <a:r>
              <a:rPr lang="fa-IR" sz="1800" dirty="0" smtClean="0">
                <a:solidFill>
                  <a:srgbClr val="C00000"/>
                </a:solidFill>
                <a:cs typeface="B Titr" pitchFamily="2" charset="-78"/>
              </a:rPr>
              <a:t> صص419.424)</a:t>
            </a:r>
            <a:endParaRPr lang="en-US" sz="1800" dirty="0" smtClean="0">
              <a:solidFill>
                <a:srgbClr val="C00000"/>
              </a:solidFill>
              <a:cs typeface="B Titr" pitchFamily="2" charset="-78"/>
            </a:endParaRPr>
          </a:p>
          <a:p>
            <a:pPr algn="ctr" rtl="1"/>
            <a:endParaRPr lang="en-US" dirty="0">
              <a:cs typeface="B Titr" pitchFamily="2" charset="-78"/>
            </a:endParaRPr>
          </a:p>
        </p:txBody>
      </p:sp>
    </p:spTree>
    <p:extLst>
      <p:ext uri="{BB962C8B-B14F-4D97-AF65-F5344CB8AC3E}">
        <p14:creationId xmlns:p14="http://schemas.microsoft.com/office/powerpoint/2010/main" val="354178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rtl="1"/>
            <a:r>
              <a:rPr lang="fa-IR" sz="4800" b="1" dirty="0" smtClean="0">
                <a:cs typeface="B Titr" pitchFamily="2" charset="-78"/>
              </a:rPr>
              <a:t>اندیشه سیاسی</a:t>
            </a:r>
            <a:r>
              <a:rPr lang="fa-IR" sz="4800" dirty="0" smtClean="0">
                <a:cs typeface="B Titr" pitchFamily="2" charset="-78"/>
              </a:rPr>
              <a:t> مجموعه ای منسجم و کلی از ایده ها،ابزارها و راهکارها در ارتباط با سیاست است که بر پایۀ استدلال و روش شناسی معینی بنا شده است.</a:t>
            </a:r>
            <a:endParaRPr lang="en-CA" sz="4800" dirty="0" smtClean="0">
              <a:cs typeface="B Titr" pitchFamily="2" charset="-78"/>
            </a:endParaRPr>
          </a:p>
          <a:p>
            <a:pPr algn="ctr" rtl="1"/>
            <a:endParaRPr lang="en-CA" sz="4800" dirty="0">
              <a:cs typeface="B Titr" pitchFamily="2" charset="-78"/>
            </a:endParaRPr>
          </a:p>
        </p:txBody>
      </p:sp>
      <p:sp>
        <p:nvSpPr>
          <p:cNvPr id="2" name="Title 1"/>
          <p:cNvSpPr>
            <a:spLocks noGrp="1"/>
          </p:cNvSpPr>
          <p:nvPr>
            <p:ph type="title"/>
          </p:nvPr>
        </p:nvSpPr>
        <p:spPr/>
        <p:txBody>
          <a:bodyPr>
            <a:normAutofit/>
          </a:bodyPr>
          <a:lstStyle/>
          <a:p>
            <a:pPr algn="ctr" rtl="1"/>
            <a:r>
              <a:rPr lang="fa-IR" sz="6000" dirty="0" smtClean="0">
                <a:solidFill>
                  <a:srgbClr val="FF0000"/>
                </a:solidFill>
                <a:cs typeface="B Titr" pitchFamily="2" charset="-78"/>
              </a:rPr>
              <a:t>تعریف اندیشه سیاسی</a:t>
            </a:r>
            <a:endParaRPr lang="en-CA" sz="6000" dirty="0">
              <a:solidFill>
                <a:srgbClr val="FF0000"/>
              </a:solidFill>
              <a:cs typeface="B Titr" pitchFamily="2" charset="-78"/>
            </a:endParaRPr>
          </a:p>
        </p:txBody>
      </p:sp>
    </p:spTree>
    <p:extLst>
      <p:ext uri="{BB962C8B-B14F-4D97-AF65-F5344CB8AC3E}">
        <p14:creationId xmlns:p14="http://schemas.microsoft.com/office/powerpoint/2010/main" val="3047599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55655029"/>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921334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1"/>
            <a:ext cx="8229600" cy="3505200"/>
          </a:xfrm>
        </p:spPr>
        <p:txBody>
          <a:bodyPr>
            <a:normAutofit/>
          </a:bodyPr>
          <a:lstStyle/>
          <a:p>
            <a:pPr algn="ctr" rtl="1"/>
            <a:r>
              <a:rPr lang="fa-IR" sz="3600" dirty="0" smtClean="0">
                <a:solidFill>
                  <a:srgbClr val="C00000"/>
                </a:solidFill>
                <a:cs typeface="B Titr" pitchFamily="2" charset="-78"/>
              </a:rPr>
              <a:t>اندیشه ای که از وحی نشات گرفته و شامل آن بخش از تعالیم اسلام می شود که هدایت جامعه برای تعیین سرنوشت مشترک در زندگی جمعی و شیوه های همگانی و آگاهیهای لازم در این زمینه را ترسیم می کند.</a:t>
            </a:r>
            <a:endParaRPr lang="en-CA" sz="3600" dirty="0" smtClean="0">
              <a:solidFill>
                <a:srgbClr val="C00000"/>
              </a:solidFill>
              <a:cs typeface="B Titr" pitchFamily="2" charset="-78"/>
            </a:endParaRPr>
          </a:p>
        </p:txBody>
      </p:sp>
      <p:sp>
        <p:nvSpPr>
          <p:cNvPr id="2" name="Title 1"/>
          <p:cNvSpPr>
            <a:spLocks noGrp="1"/>
          </p:cNvSpPr>
          <p:nvPr>
            <p:ph type="title"/>
          </p:nvPr>
        </p:nvSpPr>
        <p:spPr/>
        <p:txBody>
          <a:bodyPr>
            <a:normAutofit/>
          </a:bodyPr>
          <a:lstStyle/>
          <a:p>
            <a:pPr algn="ctr" rtl="1"/>
            <a:r>
              <a:rPr lang="fa-IR" sz="5400" dirty="0" smtClean="0">
                <a:solidFill>
                  <a:srgbClr val="00B050"/>
                </a:solidFill>
                <a:cs typeface="B Titr" pitchFamily="2" charset="-78"/>
              </a:rPr>
              <a:t>تعریف اندیشه سیاسی اسلامی</a:t>
            </a:r>
            <a:endParaRPr lang="en-CA" sz="5400" dirty="0">
              <a:solidFill>
                <a:srgbClr val="00B050"/>
              </a:solidFill>
              <a:cs typeface="B Titr" pitchFamily="2" charset="-78"/>
            </a:endParaRPr>
          </a:p>
        </p:txBody>
      </p:sp>
    </p:spTree>
    <p:extLst>
      <p:ext uri="{BB962C8B-B14F-4D97-AF65-F5344CB8AC3E}">
        <p14:creationId xmlns:p14="http://schemas.microsoft.com/office/powerpoint/2010/main" val="329899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876800"/>
          </a:xfrm>
        </p:spPr>
        <p:txBody>
          <a:bodyPr>
            <a:normAutofit fontScale="92500" lnSpcReduction="10000"/>
          </a:bodyPr>
          <a:lstStyle/>
          <a:p>
            <a:pPr algn="ctr" rtl="1"/>
            <a:r>
              <a:rPr lang="fa-IR" dirty="0" smtClean="0">
                <a:cs typeface="B Titr" pitchFamily="2" charset="-78"/>
              </a:rPr>
              <a:t>رابطه دین وسیاست</a:t>
            </a:r>
          </a:p>
          <a:p>
            <a:pPr algn="ctr" rtl="1"/>
            <a:r>
              <a:rPr lang="fa-IR" dirty="0" smtClean="0">
                <a:cs typeface="B Titr" pitchFamily="2" charset="-78"/>
              </a:rPr>
              <a:t>بنیان </a:t>
            </a:r>
            <a:r>
              <a:rPr lang="fa-IR" dirty="0">
                <a:cs typeface="B Titr" pitchFamily="2" charset="-78"/>
              </a:rPr>
              <a:t>های نظری تشکیل حکومت اسلامی</a:t>
            </a:r>
          </a:p>
          <a:p>
            <a:pPr algn="ctr" rtl="1"/>
            <a:r>
              <a:rPr lang="fa-IR" dirty="0" smtClean="0">
                <a:cs typeface="B Titr" pitchFamily="2" charset="-78"/>
              </a:rPr>
              <a:t>سیر تحولات اندیشه سیاسی اسلامی</a:t>
            </a:r>
          </a:p>
          <a:p>
            <a:pPr algn="ctr" rtl="1"/>
            <a:r>
              <a:rPr lang="fa-IR" dirty="0" smtClean="0">
                <a:cs typeface="B Titr" pitchFamily="2" charset="-78"/>
              </a:rPr>
              <a:t>مبانی تفکر سیاسی در کتاب و سنت</a:t>
            </a:r>
          </a:p>
          <a:p>
            <a:pPr algn="ctr" rtl="1"/>
            <a:r>
              <a:rPr lang="fa-IR" dirty="0">
                <a:cs typeface="B Titr" pitchFamily="2" charset="-78"/>
              </a:rPr>
              <a:t>رویاروئی اندیشه سیاسی اسلامی با تجدد</a:t>
            </a:r>
          </a:p>
          <a:p>
            <a:pPr algn="ctr" rtl="1"/>
            <a:r>
              <a:rPr lang="fa-IR" dirty="0" smtClean="0">
                <a:cs typeface="B Titr" pitchFamily="2" charset="-78"/>
              </a:rPr>
              <a:t>اسلام و دمکراسی</a:t>
            </a:r>
          </a:p>
          <a:p>
            <a:pPr algn="ctr" rtl="1"/>
            <a:r>
              <a:rPr lang="fa-IR" dirty="0" smtClean="0">
                <a:cs typeface="B Titr" pitchFamily="2" charset="-78"/>
              </a:rPr>
              <a:t>مشروعیت سیاسی در اسلام</a:t>
            </a:r>
          </a:p>
          <a:p>
            <a:pPr algn="ctr" rtl="1"/>
            <a:r>
              <a:rPr lang="fa-IR" dirty="0" smtClean="0">
                <a:cs typeface="B Titr" pitchFamily="2" charset="-78"/>
              </a:rPr>
              <a:t>انواع الگوهای حکومت اسلامی</a:t>
            </a:r>
          </a:p>
          <a:p>
            <a:pPr algn="ctr" rtl="1"/>
            <a:r>
              <a:rPr lang="fa-IR" dirty="0" smtClean="0">
                <a:cs typeface="B Titr" pitchFamily="2" charset="-78"/>
              </a:rPr>
              <a:t>جایگاه عدالت در اندیشه سیاسی اسلام</a:t>
            </a:r>
          </a:p>
          <a:p>
            <a:pPr algn="ctr" rtl="1"/>
            <a:r>
              <a:rPr lang="fa-IR" dirty="0" smtClean="0">
                <a:cs typeface="B Titr" pitchFamily="2" charset="-78"/>
              </a:rPr>
              <a:t>امنیت و نظم در حکومت اسلامی</a:t>
            </a:r>
          </a:p>
          <a:p>
            <a:pPr algn="ctr" rtl="1"/>
            <a:r>
              <a:rPr lang="fa-IR" dirty="0" smtClean="0">
                <a:cs typeface="B Titr" pitchFamily="2" charset="-78"/>
              </a:rPr>
              <a:t>نقش شورا در حکومت اسلامی</a:t>
            </a:r>
            <a:endParaRPr lang="en-US" dirty="0" smtClean="0">
              <a:cs typeface="B Titr" pitchFamily="2" charset="-78"/>
            </a:endParaRPr>
          </a:p>
          <a:p>
            <a:pPr algn="ctr" rtl="1"/>
            <a:r>
              <a:rPr lang="fa-IR" dirty="0" smtClean="0">
                <a:cs typeface="B Titr" pitchFamily="2" charset="-78"/>
              </a:rPr>
              <a:t>نظریه های دولت در فقه شیعه</a:t>
            </a:r>
          </a:p>
          <a:p>
            <a:pPr algn="ctr" rtl="1"/>
            <a:r>
              <a:rPr lang="fa-IR" dirty="0" smtClean="0">
                <a:cs typeface="B Titr" pitchFamily="2" charset="-78"/>
              </a:rPr>
              <a:t>تاریخچه نظریه ولایت فقیه</a:t>
            </a:r>
          </a:p>
        </p:txBody>
      </p:sp>
      <p:sp>
        <p:nvSpPr>
          <p:cNvPr id="2" name="Title 1"/>
          <p:cNvSpPr>
            <a:spLocks noGrp="1"/>
          </p:cNvSpPr>
          <p:nvPr>
            <p:ph type="title"/>
          </p:nvPr>
        </p:nvSpPr>
        <p:spPr/>
        <p:txBody>
          <a:bodyPr/>
          <a:lstStyle/>
          <a:p>
            <a:pPr algn="ctr" rtl="1"/>
            <a:r>
              <a:rPr lang="fa-IR" dirty="0" smtClean="0">
                <a:solidFill>
                  <a:srgbClr val="00B050"/>
                </a:solidFill>
                <a:cs typeface="B Titr" pitchFamily="2" charset="-78"/>
              </a:rPr>
              <a:t>مهمترین موضوعات اندیشه سیاسی اسلام</a:t>
            </a:r>
            <a:endParaRPr lang="en-US" dirty="0">
              <a:solidFill>
                <a:srgbClr val="00B050"/>
              </a:solidFill>
              <a:cs typeface="B Titr" pitchFamily="2" charset="-78"/>
            </a:endParaRPr>
          </a:p>
        </p:txBody>
      </p:sp>
    </p:spTree>
    <p:extLst>
      <p:ext uri="{BB962C8B-B14F-4D97-AF65-F5344CB8AC3E}">
        <p14:creationId xmlns:p14="http://schemas.microsoft.com/office/powerpoint/2010/main" val="967547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ox(i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ox(i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ox(i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box(in)">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829761"/>
          </a:xfrm>
        </p:spPr>
        <p:txBody>
          <a:bodyPr/>
          <a:lstStyle/>
          <a:p>
            <a:pPr algn="ctr" rtl="1"/>
            <a:r>
              <a:rPr lang="fa-IR" dirty="0" smtClean="0">
                <a:cs typeface="B Titr" pitchFamily="2" charset="-78"/>
              </a:rPr>
              <a:t>بنیان های نظری تشکیل حکومت اسلامی(1)</a:t>
            </a:r>
            <a:endParaRPr lang="en-US" dirty="0">
              <a:cs typeface="B Titr" pitchFamily="2" charset="-78"/>
            </a:endParaRPr>
          </a:p>
        </p:txBody>
      </p:sp>
      <p:sp>
        <p:nvSpPr>
          <p:cNvPr id="3" name="Subtitle 2"/>
          <p:cNvSpPr>
            <a:spLocks noGrp="1"/>
          </p:cNvSpPr>
          <p:nvPr>
            <p:ph type="subTitle" idx="1"/>
          </p:nvPr>
        </p:nvSpPr>
        <p:spPr/>
        <p:txBody>
          <a:bodyPr>
            <a:noAutofit/>
          </a:bodyPr>
          <a:lstStyle/>
          <a:p>
            <a:pPr algn="ctr" rtl="1"/>
            <a:endParaRPr lang="fa-IR" sz="2800" dirty="0" smtClean="0">
              <a:solidFill>
                <a:srgbClr val="FF0000"/>
              </a:solidFill>
              <a:cs typeface="B Koodak" pitchFamily="2" charset="-78"/>
            </a:endParaRPr>
          </a:p>
        </p:txBody>
      </p:sp>
    </p:spTree>
    <p:extLst>
      <p:ext uri="{BB962C8B-B14F-4D97-AF65-F5344CB8AC3E}">
        <p14:creationId xmlns:p14="http://schemas.microsoft.com/office/powerpoint/2010/main" val="2601812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57401"/>
            <a:ext cx="8229600" cy="3124200"/>
          </a:xfrm>
        </p:spPr>
        <p:txBody>
          <a:bodyPr>
            <a:normAutofit fontScale="92500" lnSpcReduction="10000"/>
          </a:bodyPr>
          <a:lstStyle/>
          <a:p>
            <a:pPr algn="ctr" rtl="1"/>
            <a:r>
              <a:rPr lang="fa-IR" sz="4000" dirty="0" smtClean="0">
                <a:solidFill>
                  <a:srgbClr val="00B050"/>
                </a:solidFill>
                <a:cs typeface="B Titr" pitchFamily="2" charset="-78"/>
              </a:rPr>
              <a:t>پاسخ :</a:t>
            </a:r>
          </a:p>
          <a:p>
            <a:pPr algn="ctr" rtl="1"/>
            <a:r>
              <a:rPr lang="fa-IR" sz="4000" dirty="0">
                <a:solidFill>
                  <a:srgbClr val="FF0000"/>
                </a:solidFill>
                <a:cs typeface="B Titr" pitchFamily="2" charset="-78"/>
              </a:rPr>
              <a:t>1</a:t>
            </a:r>
            <a:r>
              <a:rPr lang="fa-IR" sz="4000" dirty="0" smtClean="0">
                <a:solidFill>
                  <a:srgbClr val="FF0000"/>
                </a:solidFill>
                <a:cs typeface="B Titr" pitchFamily="2" charset="-78"/>
              </a:rPr>
              <a:t>- اگر دین اسلام جامع و کامل است نمی تواند نسبت به این امر مهم نظریه نداشته باشد</a:t>
            </a:r>
          </a:p>
          <a:p>
            <a:pPr algn="ctr" rtl="1"/>
            <a:r>
              <a:rPr lang="fa-IR" sz="4000" dirty="0" smtClean="0">
                <a:solidFill>
                  <a:srgbClr val="FF0000"/>
                </a:solidFill>
                <a:cs typeface="B Titr" pitchFamily="2" charset="-78"/>
              </a:rPr>
              <a:t>2- تاریخ اسلام گواهی بر پذیرفتن اصل تشکیل حکومت اسلامی است</a:t>
            </a:r>
          </a:p>
        </p:txBody>
      </p:sp>
      <p:sp>
        <p:nvSpPr>
          <p:cNvPr id="2" name="Title 1"/>
          <p:cNvSpPr>
            <a:spLocks noGrp="1"/>
          </p:cNvSpPr>
          <p:nvPr>
            <p:ph type="title"/>
          </p:nvPr>
        </p:nvSpPr>
        <p:spPr>
          <a:xfrm>
            <a:off x="646771" y="978990"/>
            <a:ext cx="7756263" cy="1054250"/>
          </a:xfrm>
        </p:spPr>
        <p:txBody>
          <a:bodyPr/>
          <a:lstStyle/>
          <a:p>
            <a:pPr rtl="1"/>
            <a:r>
              <a:rPr lang="fa-IR" sz="4400" dirty="0">
                <a:solidFill>
                  <a:srgbClr val="0070C0"/>
                </a:solidFill>
                <a:cs typeface="B Titr" pitchFamily="2" charset="-78"/>
              </a:rPr>
              <a:t>سوال: ایا دین باید در مورد سیاست نظریه سیاسی داشته باشد؟</a:t>
            </a:r>
            <a:br>
              <a:rPr lang="fa-IR" sz="4400" dirty="0">
                <a:solidFill>
                  <a:srgbClr val="0070C0"/>
                </a:solidFill>
                <a:cs typeface="B Titr" pitchFamily="2" charset="-78"/>
              </a:rPr>
            </a:br>
            <a:endParaRPr lang="en-US" dirty="0">
              <a:solidFill>
                <a:srgbClr val="00B050"/>
              </a:solidFill>
              <a:cs typeface="B Titr" pitchFamily="2" charset="-78"/>
            </a:endParaRPr>
          </a:p>
        </p:txBody>
      </p:sp>
    </p:spTree>
    <p:extLst>
      <p:ext uri="{BB962C8B-B14F-4D97-AF65-F5344CB8AC3E}">
        <p14:creationId xmlns:p14="http://schemas.microsoft.com/office/powerpoint/2010/main" val="190496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lstStyle/>
          <a:p>
            <a:pPr algn="r" rtl="1"/>
            <a:r>
              <a:rPr lang="fa-IR" dirty="0" smtClean="0">
                <a:cs typeface="B Titr" pitchFamily="2" charset="-78"/>
              </a:rPr>
              <a:t> حکومت نبوی بمدت 10 سال</a:t>
            </a:r>
          </a:p>
          <a:p>
            <a:pPr algn="r" rtl="1"/>
            <a:r>
              <a:rPr lang="fa-IR" dirty="0" smtClean="0">
                <a:cs typeface="B Titr" pitchFamily="2" charset="-78"/>
              </a:rPr>
              <a:t>دوران حکومت خلفای راشدین  بمدت 30 سال</a:t>
            </a:r>
          </a:p>
          <a:p>
            <a:pPr algn="ctr" rtl="1"/>
            <a:r>
              <a:rPr lang="fa-IR" sz="3200" dirty="0" smtClean="0">
                <a:solidFill>
                  <a:srgbClr val="FF0000"/>
                </a:solidFill>
                <a:cs typeface="B Titr" pitchFamily="2" charset="-78"/>
              </a:rPr>
              <a:t>روشهای انتخاب خلیفه در نظام سیاسی خلافت</a:t>
            </a:r>
          </a:p>
          <a:p>
            <a:pPr algn="r" rtl="1"/>
            <a:r>
              <a:rPr lang="fa-IR" dirty="0" smtClean="0">
                <a:cs typeface="B Titr" pitchFamily="2" charset="-78"/>
              </a:rPr>
              <a:t>اهل حل و عقد</a:t>
            </a:r>
          </a:p>
          <a:p>
            <a:pPr algn="r" rtl="1"/>
            <a:r>
              <a:rPr lang="fa-IR" dirty="0" smtClean="0">
                <a:cs typeface="B Titr" pitchFamily="2" charset="-78"/>
              </a:rPr>
              <a:t>استخلاف</a:t>
            </a:r>
          </a:p>
          <a:p>
            <a:pPr algn="r" rtl="1"/>
            <a:r>
              <a:rPr lang="fa-IR" dirty="0" smtClean="0">
                <a:cs typeface="B Titr" pitchFamily="2" charset="-78"/>
              </a:rPr>
              <a:t> شورای محدود</a:t>
            </a:r>
          </a:p>
          <a:p>
            <a:pPr algn="r" rtl="1"/>
            <a:r>
              <a:rPr lang="fa-IR" dirty="0" smtClean="0">
                <a:cs typeface="B Titr" pitchFamily="2" charset="-78"/>
              </a:rPr>
              <a:t>بیعت اکثریت</a:t>
            </a:r>
          </a:p>
        </p:txBody>
      </p:sp>
      <p:sp>
        <p:nvSpPr>
          <p:cNvPr id="10" name="Title 9"/>
          <p:cNvSpPr>
            <a:spLocks noGrp="1"/>
          </p:cNvSpPr>
          <p:nvPr>
            <p:ph type="title"/>
          </p:nvPr>
        </p:nvSpPr>
        <p:spPr/>
        <p:txBody>
          <a:bodyPr/>
          <a:lstStyle/>
          <a:p>
            <a:pPr rtl="1"/>
            <a:r>
              <a:rPr lang="fa-IR" sz="3600" dirty="0" smtClean="0">
                <a:cs typeface="B Titr" pitchFamily="2" charset="-78"/>
              </a:rPr>
              <a:t>الگوهای تاریخی آرمانی نظام سیاسی اهل سنت</a:t>
            </a:r>
            <a:endParaRPr lang="en-US" sz="3600" dirty="0">
              <a:cs typeface="B Titr" pitchFamily="2" charset="-78"/>
            </a:endParaRPr>
          </a:p>
        </p:txBody>
      </p:sp>
    </p:spTree>
    <p:extLst>
      <p:ext uri="{BB962C8B-B14F-4D97-AF65-F5344CB8AC3E}">
        <p14:creationId xmlns:p14="http://schemas.microsoft.com/office/powerpoint/2010/main" val="330262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fade">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fade">
                                      <p:cBhvr>
                                        <p:cTn id="27" dur="500"/>
                                        <p:tgtEl>
                                          <p:spTgt spid="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xEl>
                                              <p:pRg st="5" end="5"/>
                                            </p:txEl>
                                          </p:spTgt>
                                        </p:tgtEl>
                                        <p:attrNameLst>
                                          <p:attrName>style.visibility</p:attrName>
                                        </p:attrNameLst>
                                      </p:cBhvr>
                                      <p:to>
                                        <p:strVal val="visible"/>
                                      </p:to>
                                    </p:set>
                                    <p:animEffect transition="in" filter="fade">
                                      <p:cBhvr>
                                        <p:cTn id="32" dur="500"/>
                                        <p:tgtEl>
                                          <p:spTgt spid="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animEffect transition="in" filter="fade">
                                      <p:cBhvr>
                                        <p:cTn id="37"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1392</TotalTime>
  <Words>1776</Words>
  <Application>Microsoft Office PowerPoint</Application>
  <PresentationFormat>On-screen Show (4:3)</PresentationFormat>
  <Paragraphs>111</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B Koodak</vt:lpstr>
      <vt:lpstr>B Titr</vt:lpstr>
      <vt:lpstr>Book Antiqua</vt:lpstr>
      <vt:lpstr>Wingdings</vt:lpstr>
      <vt:lpstr>Hardcover</vt:lpstr>
      <vt:lpstr>اندیشه سیاسی در اسلام</vt:lpstr>
      <vt:lpstr> اهمیت و ضرورت طرح مباحث اندیشه سیاسی اسلامی درعصرحاضر</vt:lpstr>
      <vt:lpstr>تعریف اندیشه سیاسی</vt:lpstr>
      <vt:lpstr>PowerPoint Presentation</vt:lpstr>
      <vt:lpstr>تعریف اندیشه سیاسی اسلامی</vt:lpstr>
      <vt:lpstr>مهمترین موضوعات اندیشه سیاسی اسلام</vt:lpstr>
      <vt:lpstr>بنیان های نظری تشکیل حکومت اسلامی(1)</vt:lpstr>
      <vt:lpstr>سوال: ایا دین باید در مورد سیاست نظریه سیاسی داشته باشد؟ </vt:lpstr>
      <vt:lpstr>الگوهای تاریخی آرمانی نظام سیاسی اهل سنت</vt:lpstr>
      <vt:lpstr>الگوی تاریخی آرمانی نظام سیاسی شیعه</vt:lpstr>
      <vt:lpstr> تجربه حکومت های اهل سنت بعد از دوره آرمانی</vt:lpstr>
      <vt:lpstr> تجربه حکومت های شیعی بعد از دوره آرمانی</vt:lpstr>
      <vt:lpstr>سوالات اساسی فقهای شیعه در رابطه با حکومت</vt:lpstr>
      <vt:lpstr>در پاسخ به اين پرسش ها  سه نظريه شكل گرفت</vt:lpstr>
      <vt:lpstr>نظریه های سیاسی عصر غیبت از منظر فقها</vt:lpstr>
      <vt:lpstr>ادله تعطیلیون</vt:lpstr>
      <vt:lpstr>حدیث امام صادق</vt:lpstr>
      <vt:lpstr>PowerPoint Presentation</vt:lpstr>
      <vt:lpstr>نقد نظریه تعطیل</vt:lpstr>
      <vt:lpstr>PowerPoint Presentation</vt:lpstr>
      <vt:lpstr>1-جریان های فکری سکولار</vt:lpstr>
      <vt:lpstr>2-برخی جریان های فکری حوزوی</vt:lpstr>
      <vt:lpstr>PowerPoint Presentation</vt:lpstr>
      <vt:lpstr>رنجش امام از متحجرین حوزوی</vt:lpstr>
      <vt:lpstr>3- انجمن حجتیه</vt:lpstr>
      <vt:lpstr>4- مخالفین تئوری ولایت فقیه در عرصه حکومت</vt:lpstr>
      <vt:lpstr>دکترمهدی حایری یزدی (ره)</vt:lpstr>
      <vt:lpstr>مرحوم آیت الله خوئی (ره)</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الگوهای نظام سیاسی اهل سنت</dc:title>
  <dc:creator>Asus</dc:creator>
  <cp:lastModifiedBy>mehdi sadat</cp:lastModifiedBy>
  <cp:revision>50</cp:revision>
  <dcterms:created xsi:type="dcterms:W3CDTF">2006-08-16T00:00:00Z</dcterms:created>
  <dcterms:modified xsi:type="dcterms:W3CDTF">2016-04-16T18:33:55Z</dcterms:modified>
</cp:coreProperties>
</file>