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352" r:id="rId4"/>
    <p:sldId id="264" r:id="rId5"/>
    <p:sldId id="265" r:id="rId6"/>
    <p:sldId id="266" r:id="rId7"/>
    <p:sldId id="267" r:id="rId8"/>
    <p:sldId id="268" r:id="rId9"/>
    <p:sldId id="269" r:id="rId10"/>
    <p:sldId id="270" r:id="rId11"/>
    <p:sldId id="271" r:id="rId12"/>
    <p:sldId id="272" r:id="rId13"/>
    <p:sldId id="273" r:id="rId14"/>
    <p:sldId id="274" r:id="rId15"/>
    <p:sldId id="276" r:id="rId16"/>
    <p:sldId id="277" r:id="rId17"/>
    <p:sldId id="278" r:id="rId18"/>
    <p:sldId id="279" r:id="rId19"/>
    <p:sldId id="282" r:id="rId20"/>
    <p:sldId id="323" r:id="rId21"/>
    <p:sldId id="283" r:id="rId22"/>
    <p:sldId id="293" r:id="rId23"/>
    <p:sldId id="296" r:id="rId24"/>
    <p:sldId id="298" r:id="rId25"/>
    <p:sldId id="342" r:id="rId26"/>
    <p:sldId id="343" r:id="rId27"/>
    <p:sldId id="344" r:id="rId28"/>
    <p:sldId id="318" r:id="rId29"/>
    <p:sldId id="322" r:id="rId30"/>
    <p:sldId id="345" r:id="rId31"/>
    <p:sldId id="346" r:id="rId32"/>
    <p:sldId id="325" r:id="rId33"/>
    <p:sldId id="326" r:id="rId34"/>
    <p:sldId id="341" r:id="rId35"/>
    <p:sldId id="347" r:id="rId36"/>
    <p:sldId id="348" r:id="rId37"/>
    <p:sldId id="349" r:id="rId38"/>
    <p:sldId id="259"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56" autoAdjust="0"/>
    <p:restoredTop sz="93471" autoAdjust="0"/>
  </p:normalViewPr>
  <p:slideViewPr>
    <p:cSldViewPr snapToGrid="0">
      <p:cViewPr varScale="1">
        <p:scale>
          <a:sx n="44" d="100"/>
          <a:sy n="44" d="100"/>
        </p:scale>
        <p:origin x="475" y="29"/>
      </p:cViewPr>
      <p:guideLst/>
    </p:cSldViewPr>
  </p:slideViewPr>
  <p:outlineViewPr>
    <p:cViewPr>
      <p:scale>
        <a:sx n="33" d="100"/>
        <a:sy n="33" d="100"/>
      </p:scale>
      <p:origin x="0" y="-4725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3343156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3FE4DF-B517-4D5B-B196-2488BD963648}" type="datetimeFigureOut">
              <a:rPr lang="en-US" smtClean="0"/>
              <a:t>7/20/2016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45937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3003475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1400538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3358370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03FE4DF-B517-4D5B-B196-2488BD963648}" type="datetimeFigureOut">
              <a:rPr lang="en-US" smtClean="0"/>
              <a:t>7/20/2016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1199629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03FE4DF-B517-4D5B-B196-2488BD963648}" type="datetimeFigureOut">
              <a:rPr lang="en-US" smtClean="0"/>
              <a:t>7/20/2016</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1076600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4278774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4091428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163247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3FE4DF-B517-4D5B-B196-2488BD963648}" type="datetimeFigureOut">
              <a:rPr lang="en-US" smtClean="0"/>
              <a:t>7/20/2016</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403321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3FE4DF-B517-4D5B-B196-2488BD963648}" type="datetimeFigureOut">
              <a:rPr lang="en-US" smtClean="0"/>
              <a:t>7/20/2016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276230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3FE4DF-B517-4D5B-B196-2488BD963648}" type="datetimeFigureOut">
              <a:rPr lang="en-US" smtClean="0"/>
              <a:t>7/20/2016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3136771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3FE4DF-B517-4D5B-B196-2488BD963648}" type="datetimeFigureOut">
              <a:rPr lang="en-US" smtClean="0"/>
              <a:t>7/20/2016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204841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FE4DF-B517-4D5B-B196-2488BD963648}" type="datetimeFigureOut">
              <a:rPr lang="en-US" smtClean="0"/>
              <a:t>7/20/2016</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4280835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3FE4DF-B517-4D5B-B196-2488BD963648}" type="datetimeFigureOut">
              <a:rPr lang="en-US" smtClean="0"/>
              <a:t>7/20/2016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250163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3FE4DF-B517-4D5B-B196-2488BD963648}" type="datetimeFigureOut">
              <a:rPr lang="en-US" smtClean="0"/>
              <a:t>7/20/2016</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78277CC-2FA7-4A62-BABD-9D87BD962382}" type="slidenum">
              <a:rPr lang="en-US" smtClean="0"/>
              <a:t>‹#›</a:t>
            </a:fld>
            <a:endParaRPr lang="en-US"/>
          </a:p>
        </p:txBody>
      </p:sp>
    </p:spTree>
    <p:extLst>
      <p:ext uri="{BB962C8B-B14F-4D97-AF65-F5344CB8AC3E}">
        <p14:creationId xmlns:p14="http://schemas.microsoft.com/office/powerpoint/2010/main" val="328666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03FE4DF-B517-4D5B-B196-2488BD963648}" type="datetimeFigureOut">
              <a:rPr lang="en-US" smtClean="0"/>
              <a:t>7/20/2016</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78277CC-2FA7-4A62-BABD-9D87BD962382}" type="slidenum">
              <a:rPr lang="en-US" smtClean="0"/>
              <a:t>‹#›</a:t>
            </a:fld>
            <a:endParaRPr lang="en-US"/>
          </a:p>
        </p:txBody>
      </p:sp>
    </p:spTree>
    <p:extLst>
      <p:ext uri="{BB962C8B-B14F-4D97-AF65-F5344CB8AC3E}">
        <p14:creationId xmlns:p14="http://schemas.microsoft.com/office/powerpoint/2010/main" val="2683084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fa-IR" dirty="0" smtClean="0">
                <a:cs typeface="B Titr" panose="00000700000000000000" pitchFamily="2" charset="-78"/>
              </a:rPr>
              <a:t>فراز و فرود مذاکرات هسته ای از آغاز تاکنون</a:t>
            </a:r>
            <a:endParaRPr lang="en-US" dirty="0">
              <a:cs typeface="B Titr" panose="00000700000000000000" pitchFamily="2" charset="-78"/>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33792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p:txBody>
          <a:bodyPr/>
          <a:lstStyle/>
          <a:p>
            <a:pPr algn="ctr" rtl="1">
              <a:buFont typeface="Wingdings 2" pitchFamily="18" charset="2"/>
              <a:buNone/>
            </a:pPr>
            <a:r>
              <a:rPr lang="fa-IR" sz="2800" b="1">
                <a:cs typeface="B Titr" panose="00000700000000000000" pitchFamily="2" charset="-78"/>
              </a:rPr>
              <a:t>11 آبان 1382</a:t>
            </a:r>
          </a:p>
          <a:p>
            <a:pPr algn="ctr" rtl="1">
              <a:buFont typeface="Wingdings 2" pitchFamily="18" charset="2"/>
              <a:buNone/>
            </a:pPr>
            <a:endParaRPr lang="fa-IR" sz="3200" b="1">
              <a:cs typeface="B Titr" panose="00000700000000000000" pitchFamily="2" charset="-78"/>
            </a:endParaRPr>
          </a:p>
          <a:p>
            <a:pPr algn="ctr" rtl="1">
              <a:buFont typeface="Wingdings 2" pitchFamily="18" charset="2"/>
              <a:buNone/>
            </a:pPr>
            <a:r>
              <a:rPr lang="fa-IR" sz="3200">
                <a:cs typeface="B Titr" panose="00000700000000000000" pitchFamily="2" charset="-78"/>
              </a:rPr>
              <a:t>”اگر قرار باشد دشمنان یا مراکز قدرت، فزون خواهی کنند و سنگر به سنگر جلو بیایند و ما هم عقب نشینی کنیم، این شیوه تسلیم به هیچ وجه درست نیست</a:t>
            </a:r>
            <a:r>
              <a:rPr lang="en-US" sz="3200">
                <a:cs typeface="B Titr" panose="00000700000000000000" pitchFamily="2" charset="-78"/>
              </a:rPr>
              <a:t>.</a:t>
            </a:r>
            <a:r>
              <a:rPr lang="fa-IR" sz="3200">
                <a:cs typeface="B Titr" panose="00000700000000000000" pitchFamily="2" charset="-78"/>
              </a:rPr>
              <a:t>“</a:t>
            </a:r>
          </a:p>
          <a:p>
            <a:pPr algn="ctr" rtl="1">
              <a:buFont typeface="Wingdings 2" pitchFamily="18" charset="2"/>
              <a:buNone/>
            </a:pPr>
            <a:r>
              <a:rPr lang="fa-IR" sz="2400">
                <a:cs typeface="B Titr" panose="00000700000000000000" pitchFamily="2" charset="-78"/>
              </a:rPr>
              <a:t>بیانات مقام معظم رهبری در جمع کارگزاران نظام</a:t>
            </a:r>
          </a:p>
          <a:p>
            <a:pPr algn="ctr" rtl="1">
              <a:buFont typeface="Wingdings 2" pitchFamily="18" charset="2"/>
              <a:buNone/>
            </a:pPr>
            <a:endParaRPr lang="en-US" sz="3200">
              <a:cs typeface="B Titr" panose="00000700000000000000" pitchFamily="2" charset="-78"/>
            </a:endParaRPr>
          </a:p>
        </p:txBody>
      </p:sp>
      <p:sp>
        <p:nvSpPr>
          <p:cNvPr id="24579" name="Title 2"/>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a:r>
              <a:rPr lang="fa-IR" smtClean="0">
                <a:cs typeface="B Titr" panose="00000700000000000000" pitchFamily="2" charset="-78"/>
              </a:rPr>
              <a:t>هشدار رهبری</a:t>
            </a:r>
            <a:endParaRPr smtClean="0">
              <a:cs typeface="B Titr" panose="00000700000000000000" pitchFamily="2" charset="-78"/>
            </a:endParaRPr>
          </a:p>
        </p:txBody>
      </p:sp>
      <p:sp>
        <p:nvSpPr>
          <p:cNvPr id="24580" name="Slide Number Placeholder 3"/>
          <p:cNvSpPr>
            <a:spLocks noGrp="1"/>
          </p:cNvSpPr>
          <p:nvPr>
            <p:ph type="sldNum" sz="quarter" idx="12"/>
          </p:nvPr>
        </p:nvSpPr>
        <p:spPr bwMode="auto">
          <a:noFill/>
          <a:ln>
            <a:miter lim="800000"/>
            <a:headEnd/>
            <a:tailEnd/>
          </a:ln>
        </p:spPr>
        <p:txBody>
          <a:bodyPr/>
          <a:lstStyle/>
          <a:p>
            <a:fld id="{635D9714-2A60-4995-BF09-F9FCF1AD13D6}" type="slidenum">
              <a:rPr lang="fa-IR"/>
              <a:pPr/>
              <a:t>10</a:t>
            </a:fld>
            <a:endParaRPr lang="fa-IR"/>
          </a:p>
        </p:txBody>
      </p:sp>
    </p:spTree>
    <p:extLst>
      <p:ext uri="{BB962C8B-B14F-4D97-AF65-F5344CB8AC3E}">
        <p14:creationId xmlns:p14="http://schemas.microsoft.com/office/powerpoint/2010/main" val="2260453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p:txBody>
          <a:bodyPr>
            <a:noAutofit/>
          </a:bodyPr>
          <a:lstStyle/>
          <a:p>
            <a:pPr algn="ctr" rtl="1" eaLnBrk="1" hangingPunct="1">
              <a:buFont typeface="Wingdings 2" pitchFamily="18" charset="2"/>
              <a:buNone/>
            </a:pPr>
            <a:r>
              <a:rPr lang="fa-IR" sz="3600" b="1" dirty="0" smtClean="0">
                <a:solidFill>
                  <a:srgbClr val="0070C0"/>
                </a:solidFill>
                <a:cs typeface="B Titr" panose="00000700000000000000" pitchFamily="2" charset="-78"/>
              </a:rPr>
              <a:t>19 آبان 1382</a:t>
            </a:r>
          </a:p>
          <a:p>
            <a:pPr algn="ctr" rtl="1" eaLnBrk="1" hangingPunct="1"/>
            <a:r>
              <a:rPr lang="fa-IR" sz="3600" dirty="0" smtClean="0">
                <a:cs typeface="B Titr" panose="00000700000000000000" pitchFamily="2" charset="-78"/>
              </a:rPr>
              <a:t>ارائه  نامه ایران به آژانس درباره پذیرش پروتکل الحاقی</a:t>
            </a:r>
          </a:p>
          <a:p>
            <a:pPr algn="ctr" rtl="1" eaLnBrk="1" hangingPunct="1">
              <a:buFont typeface="Wingdings 2" pitchFamily="18" charset="2"/>
              <a:buNone/>
            </a:pPr>
            <a:r>
              <a:rPr lang="fa-IR" sz="3600" b="1" dirty="0" smtClean="0">
                <a:solidFill>
                  <a:srgbClr val="0070C0"/>
                </a:solidFill>
                <a:cs typeface="B Titr" panose="00000700000000000000" pitchFamily="2" charset="-78"/>
              </a:rPr>
              <a:t>30 آّبان 1382</a:t>
            </a:r>
          </a:p>
          <a:p>
            <a:pPr algn="ctr" rtl="1" eaLnBrk="1" hangingPunct="1"/>
            <a:r>
              <a:rPr lang="fa-IR" sz="3600" dirty="0" smtClean="0">
                <a:cs typeface="B Titr" panose="00000700000000000000" pitchFamily="2" charset="-78"/>
              </a:rPr>
              <a:t>تصویب امضای پروتکل الحاقی از سوی ایران توسط شورای حکام آژانس</a:t>
            </a:r>
            <a:endParaRPr lang="en-US" sz="3600" dirty="0" smtClean="0">
              <a:cs typeface="B Titr" panose="00000700000000000000" pitchFamily="2" charset="-78"/>
            </a:endParaRPr>
          </a:p>
          <a:p>
            <a:pPr algn="ctr" rtl="1" eaLnBrk="1" hangingPunct="1"/>
            <a:endParaRPr lang="en-US" sz="3600" dirty="0" smtClean="0">
              <a:cs typeface="B Titr" panose="00000700000000000000" pitchFamily="2" charset="-78"/>
            </a:endParaRPr>
          </a:p>
        </p:txBody>
      </p:sp>
      <p:sp>
        <p:nvSpPr>
          <p:cNvPr id="25603"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تعامل بیشتر ایران</a:t>
            </a:r>
          </a:p>
        </p:txBody>
      </p:sp>
      <p:sp>
        <p:nvSpPr>
          <p:cNvPr id="25604" name="Slide Number Placeholder 4"/>
          <p:cNvSpPr>
            <a:spLocks noGrp="1"/>
          </p:cNvSpPr>
          <p:nvPr>
            <p:ph type="sldNum" sz="quarter" idx="12"/>
          </p:nvPr>
        </p:nvSpPr>
        <p:spPr bwMode="auto">
          <a:noFill/>
          <a:ln>
            <a:miter lim="800000"/>
            <a:headEnd/>
            <a:tailEnd/>
          </a:ln>
        </p:spPr>
        <p:txBody>
          <a:bodyPr/>
          <a:lstStyle/>
          <a:p>
            <a:fld id="{03122E6A-C538-42CF-A318-5CBD9FEFCB83}" type="slidenum">
              <a:rPr lang="fa-IR"/>
              <a:pPr/>
              <a:t>11</a:t>
            </a:fld>
            <a:endParaRPr lang="fa-IR"/>
          </a:p>
        </p:txBody>
      </p:sp>
    </p:spTree>
    <p:extLst>
      <p:ext uri="{BB962C8B-B14F-4D97-AF65-F5344CB8AC3E}">
        <p14:creationId xmlns:p14="http://schemas.microsoft.com/office/powerpoint/2010/main" val="1979099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p:txBody>
          <a:bodyPr>
            <a:noAutofit/>
          </a:bodyPr>
          <a:lstStyle/>
          <a:p>
            <a:pPr algn="ctr" rtl="1" eaLnBrk="1" hangingPunct="1">
              <a:buFont typeface="Wingdings 2" pitchFamily="18" charset="2"/>
              <a:buNone/>
            </a:pPr>
            <a:r>
              <a:rPr lang="fa-IR" sz="4400" b="1" dirty="0" smtClean="0">
                <a:solidFill>
                  <a:srgbClr val="0070C0"/>
                </a:solidFill>
                <a:cs typeface="B Titr" panose="00000700000000000000" pitchFamily="2" charset="-78"/>
              </a:rPr>
              <a:t>5 آذر1382</a:t>
            </a:r>
          </a:p>
          <a:p>
            <a:pPr algn="ctr" rtl="1" eaLnBrk="1" hangingPunct="1">
              <a:buFont typeface="Wingdings 2" pitchFamily="18" charset="2"/>
              <a:buNone/>
            </a:pPr>
            <a:r>
              <a:rPr lang="fa-IR" sz="3200" dirty="0">
                <a:cs typeface="B Titr" panose="00000700000000000000" pitchFamily="2" charset="-78"/>
              </a:rPr>
              <a:t>36 روز پس از پذیرش درخواست های سه کشور اروپایی و امضای موافقت نامه سعد آباد</a:t>
            </a:r>
          </a:p>
          <a:p>
            <a:pPr algn="ctr" rtl="1" eaLnBrk="1" hangingPunct="1">
              <a:buFont typeface="Wingdings 2" pitchFamily="18" charset="2"/>
              <a:buNone/>
            </a:pPr>
            <a:r>
              <a:rPr lang="fa-IR" sz="3200" dirty="0">
                <a:cs typeface="B Titr" panose="00000700000000000000" pitchFamily="2" charset="-78"/>
              </a:rPr>
              <a:t>5 روز پس از تصویب امضای پروتکل الحاقی از سوی ایران </a:t>
            </a:r>
          </a:p>
          <a:p>
            <a:pPr algn="ctr" rtl="1" eaLnBrk="1" hangingPunct="1"/>
            <a:r>
              <a:rPr lang="fa-IR" sz="2800" dirty="0" smtClean="0">
                <a:cs typeface="B Titr" panose="00000700000000000000" pitchFamily="2" charset="-78"/>
              </a:rPr>
              <a:t>تصویب دومین قطعنامه شورای حکام علیه فعالیت های صلح آمیز هسته ای ایران به پیشنهاد سه کشور اروپایی</a:t>
            </a:r>
            <a:endParaRPr lang="en-US" sz="2800" dirty="0" smtClean="0">
              <a:cs typeface="B Titr" panose="00000700000000000000" pitchFamily="2" charset="-78"/>
            </a:endParaRPr>
          </a:p>
        </p:txBody>
      </p:sp>
      <p:sp>
        <p:nvSpPr>
          <p:cNvPr id="26627"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تقابل بیشتر اروپا</a:t>
            </a:r>
          </a:p>
        </p:txBody>
      </p:sp>
      <p:sp>
        <p:nvSpPr>
          <p:cNvPr id="26628" name="Slide Number Placeholder 4"/>
          <p:cNvSpPr>
            <a:spLocks noGrp="1"/>
          </p:cNvSpPr>
          <p:nvPr>
            <p:ph type="sldNum" sz="quarter" idx="12"/>
          </p:nvPr>
        </p:nvSpPr>
        <p:spPr bwMode="auto">
          <a:noFill/>
          <a:ln>
            <a:miter lim="800000"/>
            <a:headEnd/>
            <a:tailEnd/>
          </a:ln>
        </p:spPr>
        <p:txBody>
          <a:bodyPr/>
          <a:lstStyle/>
          <a:p>
            <a:fld id="{547D1741-054D-47C6-B3BB-601D6263BDB3}" type="slidenum">
              <a:rPr lang="fa-IR"/>
              <a:pPr/>
              <a:t>12</a:t>
            </a:fld>
            <a:endParaRPr lang="fa-IR"/>
          </a:p>
        </p:txBody>
      </p:sp>
    </p:spTree>
    <p:extLst>
      <p:ext uri="{BB962C8B-B14F-4D97-AF65-F5344CB8AC3E}">
        <p14:creationId xmlns:p14="http://schemas.microsoft.com/office/powerpoint/2010/main" val="669085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normAutofit/>
          </a:bodyPr>
          <a:lstStyle/>
          <a:p>
            <a:pPr algn="ctr" rtl="1" eaLnBrk="1" hangingPunct="1">
              <a:buFont typeface="Wingdings 2" pitchFamily="18" charset="2"/>
              <a:buNone/>
            </a:pPr>
            <a:r>
              <a:rPr lang="fa-IR" sz="4400" b="1" dirty="0" smtClean="0">
                <a:solidFill>
                  <a:srgbClr val="0070C0"/>
                </a:solidFill>
                <a:cs typeface="B Titr" panose="00000700000000000000" pitchFamily="2" charset="-78"/>
              </a:rPr>
              <a:t>27 آذر 1382</a:t>
            </a:r>
          </a:p>
          <a:p>
            <a:pPr algn="ctr" rtl="1" eaLnBrk="1" hangingPunct="1"/>
            <a:r>
              <a:rPr lang="fa-IR" sz="4400" dirty="0" smtClean="0">
                <a:cs typeface="B Titr" panose="00000700000000000000" pitchFamily="2" charset="-78"/>
              </a:rPr>
              <a:t>آغاز اجرای داوطلبانه پروتکل الحاقی</a:t>
            </a:r>
            <a:endParaRPr lang="en-US" sz="4400" dirty="0" smtClean="0">
              <a:cs typeface="B Titr" panose="00000700000000000000" pitchFamily="2" charset="-78"/>
            </a:endParaRPr>
          </a:p>
        </p:txBody>
      </p:sp>
      <p:sp>
        <p:nvSpPr>
          <p:cNvPr id="27651"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تعامل بیشتر ایران</a:t>
            </a:r>
          </a:p>
        </p:txBody>
      </p:sp>
      <p:sp>
        <p:nvSpPr>
          <p:cNvPr id="27652" name="Slide Number Placeholder 4"/>
          <p:cNvSpPr>
            <a:spLocks noGrp="1"/>
          </p:cNvSpPr>
          <p:nvPr>
            <p:ph type="sldNum" sz="quarter" idx="12"/>
          </p:nvPr>
        </p:nvSpPr>
        <p:spPr bwMode="auto">
          <a:noFill/>
          <a:ln>
            <a:miter lim="800000"/>
            <a:headEnd/>
            <a:tailEnd/>
          </a:ln>
        </p:spPr>
        <p:txBody>
          <a:bodyPr/>
          <a:lstStyle/>
          <a:p>
            <a:fld id="{1E705B1F-0D47-4F27-8C2D-71384796D7A5}" type="slidenum">
              <a:rPr lang="fa-IR"/>
              <a:pPr/>
              <a:t>13</a:t>
            </a:fld>
            <a:endParaRPr lang="fa-IR"/>
          </a:p>
        </p:txBody>
      </p:sp>
    </p:spTree>
    <p:extLst>
      <p:ext uri="{BB962C8B-B14F-4D97-AF65-F5344CB8AC3E}">
        <p14:creationId xmlns:p14="http://schemas.microsoft.com/office/powerpoint/2010/main" val="4017015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1154954" y="2394494"/>
            <a:ext cx="8825659" cy="3416300"/>
          </a:xfrm>
        </p:spPr>
        <p:txBody>
          <a:bodyPr>
            <a:noAutofit/>
          </a:bodyPr>
          <a:lstStyle/>
          <a:p>
            <a:pPr algn="ctr" rtl="1" eaLnBrk="1" hangingPunct="1">
              <a:buFont typeface="Wingdings 2" pitchFamily="18" charset="2"/>
              <a:buNone/>
            </a:pPr>
            <a:r>
              <a:rPr lang="fa-IR" sz="3600" b="1" dirty="0" smtClean="0">
                <a:solidFill>
                  <a:srgbClr val="0070C0"/>
                </a:solidFill>
                <a:cs typeface="B Titr" panose="00000700000000000000" pitchFamily="2" charset="-78"/>
              </a:rPr>
              <a:t>4 اسفند 1382 </a:t>
            </a:r>
          </a:p>
          <a:p>
            <a:pPr algn="ctr" rtl="1" eaLnBrk="1" hangingPunct="1">
              <a:buFont typeface="Wingdings 2" pitchFamily="18" charset="2"/>
              <a:buNone/>
            </a:pPr>
            <a:r>
              <a:rPr lang="fa-IR" sz="3200" b="1" dirty="0" smtClean="0">
                <a:solidFill>
                  <a:srgbClr val="FF0000"/>
                </a:solidFill>
                <a:cs typeface="B Titr" panose="00000700000000000000" pitchFamily="2" charset="-78"/>
              </a:rPr>
              <a:t>تعهدات ایران: </a:t>
            </a:r>
          </a:p>
          <a:p>
            <a:pPr lvl="1" algn="ctr" rtl="1" eaLnBrk="1" hangingPunct="1"/>
            <a:r>
              <a:rPr lang="fa-IR" sz="2800" dirty="0" smtClean="0">
                <a:cs typeface="B Titr" panose="00000700000000000000" pitchFamily="2" charset="-78"/>
              </a:rPr>
              <a:t>استمرار تعهدات ناشی از موافقت نامه سعد آباد</a:t>
            </a:r>
          </a:p>
          <a:p>
            <a:pPr lvl="1" algn="ctr" rtl="1" eaLnBrk="1" hangingPunct="1"/>
            <a:r>
              <a:rPr lang="fa-IR" sz="2800" dirty="0" smtClean="0">
                <a:cs typeface="B Titr" panose="00000700000000000000" pitchFamily="2" charset="-78"/>
              </a:rPr>
              <a:t>تعلیق مونتاژ سانتریفیوژ ها</a:t>
            </a:r>
            <a:endParaRPr lang="en-US" sz="2800" dirty="0" smtClean="0">
              <a:cs typeface="B Titr" panose="00000700000000000000" pitchFamily="2" charset="-78"/>
            </a:endParaRPr>
          </a:p>
          <a:p>
            <a:pPr lvl="1" algn="ctr" rtl="1" eaLnBrk="1" hangingPunct="1"/>
            <a:r>
              <a:rPr lang="fa-IR" sz="2800" dirty="0" smtClean="0">
                <a:cs typeface="B Titr" panose="00000700000000000000" pitchFamily="2" charset="-78"/>
              </a:rPr>
              <a:t>تعلیق آزمایش سانتریفیوژ ها</a:t>
            </a:r>
            <a:endParaRPr lang="en-US" sz="2800" dirty="0" smtClean="0">
              <a:cs typeface="B Titr" panose="00000700000000000000" pitchFamily="2" charset="-78"/>
            </a:endParaRPr>
          </a:p>
          <a:p>
            <a:pPr lvl="1" algn="ctr" rtl="1" eaLnBrk="1" hangingPunct="1"/>
            <a:r>
              <a:rPr lang="fa-IR" sz="2800" dirty="0" smtClean="0">
                <a:cs typeface="B Titr" panose="00000700000000000000" pitchFamily="2" charset="-78"/>
              </a:rPr>
              <a:t>تعلیق ساخت داخلی قطعات سانتریفیوژ ها</a:t>
            </a:r>
            <a:endParaRPr lang="en-US" sz="2800" dirty="0" smtClean="0">
              <a:cs typeface="B Titr" panose="00000700000000000000" pitchFamily="2" charset="-78"/>
            </a:endParaRPr>
          </a:p>
          <a:p>
            <a:pPr lvl="1" algn="ctr" rtl="1" eaLnBrk="1" hangingPunct="1"/>
            <a:r>
              <a:rPr lang="fa-IR" sz="2800" dirty="0" smtClean="0">
                <a:cs typeface="B Titr" panose="00000700000000000000" pitchFamily="2" charset="-78"/>
              </a:rPr>
              <a:t>تعلیق فعالیت های غنی سازی در همه تأسیسات موجود در ایران</a:t>
            </a:r>
            <a:endParaRPr lang="en-US" sz="2800" dirty="0" smtClean="0">
              <a:cs typeface="B Titr" panose="00000700000000000000" pitchFamily="2" charset="-78"/>
            </a:endParaRPr>
          </a:p>
          <a:p>
            <a:pPr algn="ctr" rtl="1" eaLnBrk="1" hangingPunct="1">
              <a:buFont typeface="Wingdings 2" pitchFamily="18" charset="2"/>
              <a:buNone/>
            </a:pPr>
            <a:endParaRPr lang="en-US" sz="3200" dirty="0" smtClean="0">
              <a:cs typeface="B Titr" panose="00000700000000000000" pitchFamily="2" charset="-78"/>
            </a:endParaRPr>
          </a:p>
        </p:txBody>
      </p:sp>
      <p:sp>
        <p:nvSpPr>
          <p:cNvPr id="17411" name="Title 1"/>
          <p:cNvSpPr>
            <a:spLocks noGrp="1"/>
          </p:cNvSpPr>
          <p:nvPr>
            <p:ph type="title"/>
          </p:nvPr>
        </p:nvSpPr>
        <p:spPr bwMode="auto"/>
        <p:txBody>
          <a:bodyPr vert="horz" wrap="square" lIns="91440" tIns="45720" rIns="91440" bIns="45720" numCol="1" rtlCol="0" anchor="ctr" compatLnSpc="1">
            <a:prstTxWarp prst="textNoShape">
              <a:avLst/>
            </a:prstTxWarp>
            <a:normAutofit fontScale="90000"/>
          </a:bodyPr>
          <a:lstStyle/>
          <a:p>
            <a:pPr algn="ctr" rtl="1" eaLnBrk="1" hangingPunct="1">
              <a:defRPr/>
            </a:pP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پیشروی اروپا</a:t>
            </a:r>
            <a:br>
              <a:rPr lang="fa-IR" dirty="0" smtClean="0">
                <a:cs typeface="B Titr" panose="00000700000000000000" pitchFamily="2" charset="-78"/>
              </a:rPr>
            </a:br>
            <a:r>
              <a:rPr lang="fa-IR" sz="4900" dirty="0">
                <a:cs typeface="B Titr" panose="00000700000000000000" pitchFamily="2" charset="-78"/>
              </a:rPr>
              <a:t>توافق بروکسل </a:t>
            </a:r>
            <a:endParaRPr lang="fa-IR" dirty="0" smtClean="0">
              <a:cs typeface="B Titr" panose="00000700000000000000" pitchFamily="2" charset="-78"/>
            </a:endParaRPr>
          </a:p>
        </p:txBody>
      </p:sp>
      <p:sp>
        <p:nvSpPr>
          <p:cNvPr id="28676" name="Slide Number Placeholder 4"/>
          <p:cNvSpPr>
            <a:spLocks noGrp="1"/>
          </p:cNvSpPr>
          <p:nvPr>
            <p:ph type="sldNum" sz="quarter" idx="12"/>
          </p:nvPr>
        </p:nvSpPr>
        <p:spPr bwMode="auto">
          <a:noFill/>
          <a:ln>
            <a:miter lim="800000"/>
            <a:headEnd/>
            <a:tailEnd/>
          </a:ln>
        </p:spPr>
        <p:txBody>
          <a:bodyPr/>
          <a:lstStyle/>
          <a:p>
            <a:fld id="{654E1B09-E839-42AD-AB60-A9B65CD82798}" type="slidenum">
              <a:rPr lang="fa-IR"/>
              <a:pPr/>
              <a:t>14</a:t>
            </a:fld>
            <a:endParaRPr lang="fa-IR"/>
          </a:p>
        </p:txBody>
      </p:sp>
    </p:spTree>
    <p:extLst>
      <p:ext uri="{BB962C8B-B14F-4D97-AF65-F5344CB8AC3E}">
        <p14:creationId xmlns:p14="http://schemas.microsoft.com/office/powerpoint/2010/main" val="37663332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1154954" y="2355306"/>
            <a:ext cx="8825659" cy="3416300"/>
          </a:xfrm>
        </p:spPr>
        <p:txBody>
          <a:bodyPr>
            <a:noAutofit/>
          </a:bodyPr>
          <a:lstStyle/>
          <a:p>
            <a:pPr algn="ctr" rtl="1" eaLnBrk="1" hangingPunct="1">
              <a:buFont typeface="Wingdings 2" pitchFamily="18" charset="2"/>
              <a:buNone/>
            </a:pPr>
            <a:r>
              <a:rPr lang="fa-IR" sz="4000" b="1" dirty="0" smtClean="0">
                <a:solidFill>
                  <a:srgbClr val="0070C0"/>
                </a:solidFill>
                <a:cs typeface="B Titr" panose="00000700000000000000" pitchFamily="2" charset="-78"/>
              </a:rPr>
              <a:t>25 اسفند1382</a:t>
            </a:r>
          </a:p>
          <a:p>
            <a:pPr algn="ctr" rtl="1" eaLnBrk="1" hangingPunct="1">
              <a:buFont typeface="Wingdings 2" pitchFamily="18" charset="2"/>
              <a:buNone/>
            </a:pPr>
            <a:r>
              <a:rPr lang="fa-IR" sz="4400" dirty="0">
                <a:cs typeface="B Titr" panose="00000700000000000000" pitchFamily="2" charset="-78"/>
              </a:rPr>
              <a:t>19 روز پس از امضای موافقت نامه بروکسل</a:t>
            </a:r>
          </a:p>
          <a:p>
            <a:pPr algn="ctr" rtl="1" eaLnBrk="1" hangingPunct="1"/>
            <a:r>
              <a:rPr lang="fa-IR" sz="4000" dirty="0" smtClean="0">
                <a:cs typeface="B Titr" panose="00000700000000000000" pitchFamily="2" charset="-78"/>
              </a:rPr>
              <a:t>تصویب سومین قطعنامه شورای حکام علیه فعالیت های صلح آمیز هسته ای ایران به پیشنهاد سه کشور اروپایی</a:t>
            </a:r>
            <a:endParaRPr lang="en-US" sz="4000" dirty="0" smtClean="0">
              <a:cs typeface="B Titr" panose="00000700000000000000" pitchFamily="2" charset="-78"/>
            </a:endParaRPr>
          </a:p>
        </p:txBody>
      </p:sp>
      <p:sp>
        <p:nvSpPr>
          <p:cNvPr id="30723"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تقابل بیشتر اروپا</a:t>
            </a:r>
          </a:p>
        </p:txBody>
      </p:sp>
      <p:sp>
        <p:nvSpPr>
          <p:cNvPr id="30724" name="Slide Number Placeholder 4"/>
          <p:cNvSpPr>
            <a:spLocks noGrp="1"/>
          </p:cNvSpPr>
          <p:nvPr>
            <p:ph type="sldNum" sz="quarter" idx="12"/>
          </p:nvPr>
        </p:nvSpPr>
        <p:spPr bwMode="auto">
          <a:noFill/>
          <a:ln>
            <a:miter lim="800000"/>
            <a:headEnd/>
            <a:tailEnd/>
          </a:ln>
        </p:spPr>
        <p:txBody>
          <a:bodyPr/>
          <a:lstStyle/>
          <a:p>
            <a:fld id="{CC5270A4-DCFA-45D4-8E44-1630AC61850C}" type="slidenum">
              <a:rPr lang="fa-IR"/>
              <a:pPr/>
              <a:t>15</a:t>
            </a:fld>
            <a:endParaRPr lang="fa-IR"/>
          </a:p>
        </p:txBody>
      </p:sp>
    </p:spTree>
    <p:extLst>
      <p:ext uri="{BB962C8B-B14F-4D97-AF65-F5344CB8AC3E}">
        <p14:creationId xmlns:p14="http://schemas.microsoft.com/office/powerpoint/2010/main" val="1155766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p:cNvSpPr>
            <a:spLocks noGrp="1"/>
          </p:cNvSpPr>
          <p:nvPr>
            <p:ph idx="1"/>
          </p:nvPr>
        </p:nvSpPr>
        <p:spPr/>
        <p:txBody>
          <a:bodyPr>
            <a:normAutofit/>
          </a:bodyPr>
          <a:lstStyle/>
          <a:p>
            <a:pPr algn="ctr" rtl="1" eaLnBrk="1" hangingPunct="1">
              <a:buFont typeface="Wingdings 2" pitchFamily="18" charset="2"/>
              <a:buNone/>
              <a:defRPr/>
            </a:pPr>
            <a:r>
              <a:rPr lang="fa-IR" sz="4000" b="1" dirty="0" smtClean="0">
                <a:solidFill>
                  <a:srgbClr val="0070C0"/>
                </a:solidFill>
                <a:cs typeface="B Titr" panose="00000700000000000000" pitchFamily="2" charset="-78"/>
              </a:rPr>
              <a:t>اول خرداد 1383</a:t>
            </a:r>
          </a:p>
          <a:p>
            <a:pPr algn="ctr" rtl="1" eaLnBrk="1" hangingPunct="1">
              <a:defRPr/>
            </a:pPr>
            <a:r>
              <a:rPr lang="fa-IR" sz="4000" dirty="0" smtClean="0">
                <a:cs typeface="B Titr" panose="00000700000000000000" pitchFamily="2" charset="-78"/>
              </a:rPr>
              <a:t>ارائه اظهارنامه 1033 صفحه ای از فعالیت های هسته ای ایران به آژانس</a:t>
            </a:r>
          </a:p>
          <a:p>
            <a:pPr marL="0" indent="0" algn="ctr" rtl="1">
              <a:buNone/>
              <a:defRPr/>
            </a:pPr>
            <a:r>
              <a:rPr lang="fa-IR" sz="4000" dirty="0" smtClean="0">
                <a:cs typeface="B Titr" panose="00000700000000000000" pitchFamily="2" charset="-78"/>
              </a:rPr>
              <a:t>(تبیین مشروح برنامه های هسته ای ایران طی 10 سال آینده)</a:t>
            </a:r>
            <a:endParaRPr lang="en-US" sz="4000" dirty="0" smtClean="0">
              <a:cs typeface="B Titr" panose="00000700000000000000" pitchFamily="2" charset="-78"/>
            </a:endParaRPr>
          </a:p>
        </p:txBody>
      </p:sp>
      <p:sp>
        <p:nvSpPr>
          <p:cNvPr id="31747"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تعامل بیشتر ایران</a:t>
            </a:r>
          </a:p>
        </p:txBody>
      </p:sp>
      <p:sp>
        <p:nvSpPr>
          <p:cNvPr id="31748" name="Slide Number Placeholder 4"/>
          <p:cNvSpPr>
            <a:spLocks noGrp="1"/>
          </p:cNvSpPr>
          <p:nvPr>
            <p:ph type="sldNum" sz="quarter" idx="12"/>
          </p:nvPr>
        </p:nvSpPr>
        <p:spPr bwMode="auto">
          <a:noFill/>
          <a:ln>
            <a:miter lim="800000"/>
            <a:headEnd/>
            <a:tailEnd/>
          </a:ln>
        </p:spPr>
        <p:txBody>
          <a:bodyPr/>
          <a:lstStyle/>
          <a:p>
            <a:fld id="{D5C7A35D-EE08-451F-8B4D-DE540A57D003}" type="slidenum">
              <a:rPr lang="fa-IR"/>
              <a:pPr/>
              <a:t>16</a:t>
            </a:fld>
            <a:endParaRPr lang="fa-IR"/>
          </a:p>
        </p:txBody>
      </p:sp>
    </p:spTree>
    <p:extLst>
      <p:ext uri="{BB962C8B-B14F-4D97-AF65-F5344CB8AC3E}">
        <p14:creationId xmlns:p14="http://schemas.microsoft.com/office/powerpoint/2010/main" val="1983130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p:txBody>
          <a:bodyPr>
            <a:noAutofit/>
          </a:bodyPr>
          <a:lstStyle/>
          <a:p>
            <a:pPr algn="ctr" rtl="1" eaLnBrk="1" hangingPunct="1">
              <a:buFont typeface="Wingdings 2" pitchFamily="18" charset="2"/>
              <a:buNone/>
            </a:pPr>
            <a:r>
              <a:rPr lang="fa-IR" sz="3600" b="1" dirty="0" smtClean="0">
                <a:solidFill>
                  <a:srgbClr val="0070C0"/>
                </a:solidFill>
                <a:cs typeface="B Titr" panose="00000700000000000000" pitchFamily="2" charset="-78"/>
              </a:rPr>
              <a:t>29 خرداد1383</a:t>
            </a:r>
          </a:p>
          <a:p>
            <a:pPr algn="ctr" rtl="1" eaLnBrk="1" hangingPunct="1">
              <a:buFont typeface="Wingdings 2" pitchFamily="18" charset="2"/>
              <a:buNone/>
            </a:pPr>
            <a:r>
              <a:rPr lang="fa-IR" sz="4000" dirty="0">
                <a:cs typeface="B Titr" panose="00000700000000000000" pitchFamily="2" charset="-78"/>
              </a:rPr>
              <a:t>28 روز پس از ارائه اظهارنامه ایران به آژانس</a:t>
            </a:r>
          </a:p>
          <a:p>
            <a:pPr algn="ctr" rtl="1" eaLnBrk="1" hangingPunct="1"/>
            <a:r>
              <a:rPr lang="fa-IR" sz="3600" dirty="0" smtClean="0">
                <a:cs typeface="B Titr" panose="00000700000000000000" pitchFamily="2" charset="-78"/>
              </a:rPr>
              <a:t>تصویب چهارمین قطعنامه شورای حکام علیه فعالیت های صلح آمیز هسته ای ایران به پیشنهاد سه کشور اروپایی</a:t>
            </a:r>
            <a:endParaRPr lang="en-US" sz="3600" dirty="0" smtClean="0">
              <a:cs typeface="B Titr" panose="00000700000000000000" pitchFamily="2" charset="-78"/>
            </a:endParaRPr>
          </a:p>
        </p:txBody>
      </p:sp>
      <p:sp>
        <p:nvSpPr>
          <p:cNvPr id="32771" name="Title 2"/>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تقابل بیشتر اروپا</a:t>
            </a:r>
          </a:p>
        </p:txBody>
      </p:sp>
      <p:sp>
        <p:nvSpPr>
          <p:cNvPr id="32772" name="Slide Number Placeholder 4"/>
          <p:cNvSpPr>
            <a:spLocks noGrp="1"/>
          </p:cNvSpPr>
          <p:nvPr>
            <p:ph type="sldNum" sz="quarter" idx="12"/>
          </p:nvPr>
        </p:nvSpPr>
        <p:spPr bwMode="auto">
          <a:noFill/>
          <a:ln>
            <a:miter lim="800000"/>
            <a:headEnd/>
            <a:tailEnd/>
          </a:ln>
        </p:spPr>
        <p:txBody>
          <a:bodyPr/>
          <a:lstStyle/>
          <a:p>
            <a:fld id="{34577C71-FB3D-4EF1-BFED-AE6D5AE37406}" type="slidenum">
              <a:rPr lang="fa-IR"/>
              <a:pPr/>
              <a:t>17</a:t>
            </a:fld>
            <a:endParaRPr lang="fa-IR"/>
          </a:p>
        </p:txBody>
      </p:sp>
    </p:spTree>
    <p:extLst>
      <p:ext uri="{BB962C8B-B14F-4D97-AF65-F5344CB8AC3E}">
        <p14:creationId xmlns:p14="http://schemas.microsoft.com/office/powerpoint/2010/main" val="1981478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p:cNvSpPr>
            <a:spLocks noGrp="1"/>
          </p:cNvSpPr>
          <p:nvPr>
            <p:ph idx="1"/>
          </p:nvPr>
        </p:nvSpPr>
        <p:spPr>
          <a:xfrm>
            <a:off x="770710" y="2603500"/>
            <a:ext cx="9209904" cy="3416300"/>
          </a:xfrm>
        </p:spPr>
        <p:txBody>
          <a:bodyPr>
            <a:noAutofit/>
          </a:bodyPr>
          <a:lstStyle/>
          <a:p>
            <a:pPr algn="ctr" rtl="1" eaLnBrk="1" hangingPunct="1">
              <a:buFont typeface="Wingdings 2" pitchFamily="18" charset="2"/>
              <a:buNone/>
            </a:pPr>
            <a:r>
              <a:rPr lang="fa-IR" sz="3600" b="1" dirty="0" smtClean="0">
                <a:solidFill>
                  <a:srgbClr val="0070C0"/>
                </a:solidFill>
                <a:cs typeface="B Titr" panose="00000700000000000000" pitchFamily="2" charset="-78"/>
              </a:rPr>
              <a:t>28 شهریور1383</a:t>
            </a:r>
          </a:p>
          <a:p>
            <a:pPr algn="ctr" rtl="1" eaLnBrk="1" hangingPunct="1">
              <a:buFont typeface="Wingdings 2" pitchFamily="18" charset="2"/>
              <a:buNone/>
            </a:pPr>
            <a:r>
              <a:rPr lang="fa-IR" sz="4000" dirty="0">
                <a:cs typeface="B Titr" panose="00000700000000000000" pitchFamily="2" charset="-78"/>
              </a:rPr>
              <a:t>60 روز پس از قطعنامه چهارم</a:t>
            </a:r>
          </a:p>
          <a:p>
            <a:pPr algn="ctr" rtl="1" eaLnBrk="1" hangingPunct="1">
              <a:buFont typeface="Wingdings 2" pitchFamily="18" charset="2"/>
              <a:buNone/>
            </a:pPr>
            <a:r>
              <a:rPr lang="fa-IR" sz="4000" dirty="0">
                <a:cs typeface="B Titr" panose="00000700000000000000" pitchFamily="2" charset="-78"/>
              </a:rPr>
              <a:t>88 روز بعد از ارائه اظهارنامه ایران به آژانس</a:t>
            </a:r>
          </a:p>
          <a:p>
            <a:pPr algn="ctr" rtl="1" eaLnBrk="1" hangingPunct="1"/>
            <a:r>
              <a:rPr lang="fa-IR" sz="3600" dirty="0" smtClean="0">
                <a:cs typeface="B Titr" panose="00000700000000000000" pitchFamily="2" charset="-78"/>
              </a:rPr>
              <a:t>تصویب پنجمین قطعنامه شورای حکام علیه فعالیتهای صلح آمیز هسته ای ایران به پیشنهاد سه کشور اروپایی</a:t>
            </a:r>
            <a:endParaRPr lang="en-US" sz="3600" dirty="0" smtClean="0">
              <a:cs typeface="B Titr" panose="00000700000000000000" pitchFamily="2" charset="-78"/>
            </a:endParaRPr>
          </a:p>
        </p:txBody>
      </p:sp>
      <p:sp>
        <p:nvSpPr>
          <p:cNvPr id="33795" name="Title 2"/>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تقابل بیشتر اروپا</a:t>
            </a:r>
          </a:p>
        </p:txBody>
      </p:sp>
      <p:sp>
        <p:nvSpPr>
          <p:cNvPr id="33796" name="Slide Number Placeholder 4"/>
          <p:cNvSpPr>
            <a:spLocks noGrp="1"/>
          </p:cNvSpPr>
          <p:nvPr>
            <p:ph type="sldNum" sz="quarter" idx="12"/>
          </p:nvPr>
        </p:nvSpPr>
        <p:spPr bwMode="auto">
          <a:noFill/>
          <a:ln>
            <a:miter lim="800000"/>
            <a:headEnd/>
            <a:tailEnd/>
          </a:ln>
        </p:spPr>
        <p:txBody>
          <a:bodyPr/>
          <a:lstStyle/>
          <a:p>
            <a:fld id="{A5F6273B-FC30-4D66-A9A5-E851D0A17B3F}" type="slidenum">
              <a:rPr lang="fa-IR"/>
              <a:pPr/>
              <a:t>18</a:t>
            </a:fld>
            <a:endParaRPr lang="fa-IR"/>
          </a:p>
        </p:txBody>
      </p:sp>
    </p:spTree>
    <p:extLst>
      <p:ext uri="{BB962C8B-B14F-4D97-AF65-F5344CB8AC3E}">
        <p14:creationId xmlns:p14="http://schemas.microsoft.com/office/powerpoint/2010/main" val="6681217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54954" y="2690948"/>
            <a:ext cx="9739673" cy="3735977"/>
          </a:xfrm>
        </p:spPr>
        <p:txBody>
          <a:bodyPr>
            <a:normAutofit/>
          </a:bodyPr>
          <a:lstStyle/>
          <a:p>
            <a:pPr marL="274320" indent="-274320" algn="ctr" rtl="1">
              <a:buNone/>
              <a:defRPr/>
            </a:pPr>
            <a:r>
              <a:rPr lang="fa-IR" sz="4400" b="1" dirty="0" smtClean="0">
                <a:solidFill>
                  <a:srgbClr val="0070C0"/>
                </a:solidFill>
                <a:cs typeface="B Titr" panose="00000700000000000000" pitchFamily="2" charset="-78"/>
              </a:rPr>
              <a:t>25 آبان 1383</a:t>
            </a:r>
          </a:p>
          <a:p>
            <a:pPr marL="274320" indent="-274320" algn="ctr" rtl="1">
              <a:buNone/>
              <a:defRPr/>
            </a:pPr>
            <a:r>
              <a:rPr lang="fa-IR" sz="4400" dirty="0" smtClean="0">
                <a:cs typeface="B Titr" panose="00000700000000000000" pitchFamily="2" charset="-78"/>
              </a:rPr>
              <a:t>این توافق میان ایران از یک سو و انگلیس، فرانسه و آلمان از سوی دیگر در پاریس امضا شد.</a:t>
            </a:r>
            <a:endParaRPr lang="fa-IR" sz="4400" dirty="0">
              <a:cs typeface="B Titr" panose="00000700000000000000" pitchFamily="2" charset="-78"/>
            </a:endParaRPr>
          </a:p>
        </p:txBody>
      </p:sp>
      <p:sp>
        <p:nvSpPr>
          <p:cNvPr id="24579" name="Title 2"/>
          <p:cNvSpPr>
            <a:spLocks noGrp="1"/>
          </p:cNvSpPr>
          <p:nvPr>
            <p:ph type="title"/>
          </p:nvPr>
        </p:nvSpPr>
        <p:spPr bwMode="auto"/>
        <p:txBody>
          <a:bodyPr vert="horz" wrap="square" lIns="91440" tIns="45720" rIns="91440" bIns="45720" numCol="1" rtlCol="0" anchor="ctr" compatLnSpc="1">
            <a:prstTxWarp prst="textNoShape">
              <a:avLst/>
            </a:prstTxWarp>
            <a:normAutofit fontScale="90000"/>
          </a:bodyPr>
          <a:lstStyle/>
          <a:p>
            <a:pPr algn="ctr" rtl="1" eaLnBrk="1" hangingPunct="1">
              <a:defRPr/>
            </a:pPr>
            <a:r>
              <a:rPr lang="fa-IR" dirty="0" smtClean="0">
                <a:cs typeface="B Titr" panose="00000700000000000000" pitchFamily="2" charset="-78"/>
              </a:rPr>
              <a:t>پیشروی اروپا</a:t>
            </a:r>
            <a:br>
              <a:rPr lang="fa-IR" dirty="0" smtClean="0">
                <a:cs typeface="B Titr" panose="00000700000000000000" pitchFamily="2" charset="-78"/>
              </a:rPr>
            </a:br>
            <a:r>
              <a:rPr lang="fa-IR" sz="4900" dirty="0">
                <a:cs typeface="B Titr" panose="00000700000000000000" pitchFamily="2" charset="-78"/>
              </a:rPr>
              <a:t>توافق پاریس </a:t>
            </a:r>
            <a:endParaRPr lang="fa-IR" sz="3100" dirty="0">
              <a:cs typeface="B Titr" panose="00000700000000000000" pitchFamily="2" charset="-78"/>
            </a:endParaRPr>
          </a:p>
        </p:txBody>
      </p:sp>
      <p:sp>
        <p:nvSpPr>
          <p:cNvPr id="36868" name="Slide Number Placeholder 4"/>
          <p:cNvSpPr>
            <a:spLocks noGrp="1"/>
          </p:cNvSpPr>
          <p:nvPr>
            <p:ph type="sldNum" sz="quarter" idx="12"/>
          </p:nvPr>
        </p:nvSpPr>
        <p:spPr bwMode="auto">
          <a:noFill/>
          <a:ln>
            <a:miter lim="800000"/>
            <a:headEnd/>
            <a:tailEnd/>
          </a:ln>
        </p:spPr>
        <p:txBody>
          <a:bodyPr/>
          <a:lstStyle/>
          <a:p>
            <a:fld id="{EA260830-03F7-4DB0-BAFB-FB4DE60A7637}" type="slidenum">
              <a:rPr lang="fa-IR"/>
              <a:pPr/>
              <a:t>19</a:t>
            </a:fld>
            <a:endParaRPr lang="fa-IR"/>
          </a:p>
        </p:txBody>
      </p:sp>
    </p:spTree>
    <p:extLst>
      <p:ext uri="{BB962C8B-B14F-4D97-AF65-F5344CB8AC3E}">
        <p14:creationId xmlns:p14="http://schemas.microsoft.com/office/powerpoint/2010/main" val="684519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5"/>
          <p:cNvSpPr>
            <a:spLocks noGrp="1"/>
          </p:cNvSpPr>
          <p:nvPr>
            <p:ph type="sldNum" sz="quarter" idx="12"/>
          </p:nvPr>
        </p:nvSpPr>
        <p:spPr bwMode="auto">
          <a:noFill/>
          <a:ln>
            <a:miter lim="800000"/>
            <a:headEnd/>
            <a:tailEnd/>
          </a:ln>
        </p:spPr>
        <p:txBody>
          <a:bodyPr/>
          <a:lstStyle/>
          <a:p>
            <a:fld id="{61941FBA-651E-46D5-A3F4-E8F02C272B28}" type="slidenum">
              <a:rPr lang="fa-IR"/>
              <a:pPr/>
              <a:t>2</a:t>
            </a:fld>
            <a:endParaRPr lang="fa-IR"/>
          </a:p>
        </p:txBody>
      </p:sp>
      <p:sp>
        <p:nvSpPr>
          <p:cNvPr id="7171" name="Title 1"/>
          <p:cNvSpPr>
            <a:spLocks noGrp="1"/>
          </p:cNvSpPr>
          <p:nvPr>
            <p:ph type="title"/>
          </p:nvPr>
        </p:nvSpPr>
        <p:spPr bwMode="auto">
          <a:xfrm>
            <a:off x="1981200" y="1928802"/>
            <a:ext cx="8229600" cy="3143272"/>
          </a:xfrm>
        </p:spPr>
        <p:txBody>
          <a:bodyPr vert="horz" wrap="square" lIns="91440" tIns="45720" rIns="91440" bIns="45720" numCol="1" rtlCol="0" anchor="ctr" compatLnSpc="1">
            <a:prstTxWarp prst="textNoShape">
              <a:avLst/>
            </a:prstTxWarp>
            <a:noAutofit/>
          </a:bodyPr>
          <a:lstStyle/>
          <a:p>
            <a:pPr algn="r" rtl="1">
              <a:defRPr/>
            </a:pPr>
            <a:r>
              <a:rPr lang="fa-IR" dirty="0" smtClean="0">
                <a:solidFill>
                  <a:srgbClr val="FF0000"/>
                </a:solidFill>
                <a:cs typeface="B Titr" panose="00000700000000000000" pitchFamily="2" charset="-78"/>
              </a:rPr>
              <a:t>دوران آقای خاتمی</a:t>
            </a:r>
            <a:br>
              <a:rPr lang="fa-IR" dirty="0" smtClean="0">
                <a:solidFill>
                  <a:srgbClr val="FF0000"/>
                </a:solidFill>
                <a:cs typeface="B Titr" panose="00000700000000000000" pitchFamily="2" charset="-78"/>
              </a:rPr>
            </a:br>
            <a:r>
              <a:rPr lang="fa-IR" dirty="0" smtClean="0">
                <a:solidFill>
                  <a:srgbClr val="FF0000"/>
                </a:solidFill>
                <a:cs typeface="B Titr" panose="00000700000000000000" pitchFamily="2" charset="-78"/>
              </a:rPr>
              <a:t>دوران آقای احمدی نژاد</a:t>
            </a:r>
            <a:br>
              <a:rPr lang="fa-IR" dirty="0" smtClean="0">
                <a:solidFill>
                  <a:srgbClr val="FF0000"/>
                </a:solidFill>
                <a:cs typeface="B Titr" panose="00000700000000000000" pitchFamily="2" charset="-78"/>
              </a:rPr>
            </a:br>
            <a:r>
              <a:rPr lang="fa-IR" dirty="0" smtClean="0">
                <a:solidFill>
                  <a:srgbClr val="FF0000"/>
                </a:solidFill>
                <a:cs typeface="B Titr" panose="00000700000000000000" pitchFamily="2" charset="-78"/>
              </a:rPr>
              <a:t>دوران آقای روحانی</a:t>
            </a:r>
            <a:endParaRPr lang="fa-IR" dirty="0">
              <a:solidFill>
                <a:srgbClr val="FF0000"/>
              </a:solidFill>
              <a:cs typeface="B Titr" panose="00000700000000000000" pitchFamily="2" charset="-78"/>
            </a:endParaRPr>
          </a:p>
        </p:txBody>
      </p:sp>
      <p:sp>
        <p:nvSpPr>
          <p:cNvPr id="2" name="Rectangle 1"/>
          <p:cNvSpPr/>
          <p:nvPr/>
        </p:nvSpPr>
        <p:spPr>
          <a:xfrm>
            <a:off x="1405562" y="1212334"/>
            <a:ext cx="8866531" cy="707886"/>
          </a:xfrm>
          <a:prstGeom prst="rect">
            <a:avLst/>
          </a:prstGeom>
        </p:spPr>
        <p:txBody>
          <a:bodyPr wrap="none">
            <a:spAutoFit/>
          </a:bodyPr>
          <a:lstStyle/>
          <a:p>
            <a:pPr algn="ctr" rtl="1">
              <a:defRPr/>
            </a:pPr>
            <a:r>
              <a:rPr lang="fa-IR" sz="4000" dirty="0">
                <a:solidFill>
                  <a:schemeClr val="bg1"/>
                </a:solidFill>
                <a:cs typeface="B Titr" panose="00000700000000000000" pitchFamily="2" charset="-78"/>
              </a:rPr>
              <a:t>مرور تاریخی مذاکرات ایران </a:t>
            </a:r>
            <a:r>
              <a:rPr lang="fa-IR" sz="4000" dirty="0" smtClean="0">
                <a:solidFill>
                  <a:schemeClr val="bg1"/>
                </a:solidFill>
                <a:cs typeface="B Titr" panose="00000700000000000000" pitchFamily="2" charset="-78"/>
              </a:rPr>
              <a:t>با قدرت های بزرگ</a:t>
            </a:r>
            <a:endParaRPr lang="fa-IR" sz="4000" dirty="0">
              <a:solidFill>
                <a:schemeClr val="bg1"/>
              </a:solidFill>
              <a:cs typeface="B Titr" panose="00000700000000000000" pitchFamily="2" charset="-78"/>
            </a:endParaRPr>
          </a:p>
        </p:txBody>
      </p:sp>
    </p:spTree>
    <p:extLst>
      <p:ext uri="{BB962C8B-B14F-4D97-AF65-F5344CB8AC3E}">
        <p14:creationId xmlns:p14="http://schemas.microsoft.com/office/powerpoint/2010/main" val="35930664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017" y="1078171"/>
            <a:ext cx="8761413" cy="706964"/>
          </a:xfrm>
        </p:spPr>
        <p:txBody>
          <a:bodyPr/>
          <a:lstStyle/>
          <a:p>
            <a:pPr lvl="0" algn="ctr"/>
            <a:r>
              <a:rPr lang="fa-IR" sz="4800" b="1" dirty="0">
                <a:solidFill>
                  <a:schemeClr val="bg1"/>
                </a:solidFill>
                <a:cs typeface="B Titr" panose="00000700000000000000" pitchFamily="2" charset="-78"/>
              </a:rPr>
              <a:t>تعهدات ایران: </a:t>
            </a:r>
            <a:endParaRPr lang="en-US" sz="4800" dirty="0">
              <a:solidFill>
                <a:schemeClr val="bg1"/>
              </a:solidFill>
            </a:endParaRPr>
          </a:p>
        </p:txBody>
      </p:sp>
      <p:sp>
        <p:nvSpPr>
          <p:cNvPr id="3" name="Content Placeholder 2"/>
          <p:cNvSpPr>
            <a:spLocks noGrp="1"/>
          </p:cNvSpPr>
          <p:nvPr>
            <p:ph idx="1"/>
          </p:nvPr>
        </p:nvSpPr>
        <p:spPr>
          <a:xfrm>
            <a:off x="1742782" y="2303054"/>
            <a:ext cx="8825659" cy="4554946"/>
          </a:xfrm>
        </p:spPr>
        <p:txBody>
          <a:bodyPr>
            <a:noAutofit/>
          </a:bodyPr>
          <a:lstStyle/>
          <a:p>
            <a:pPr marL="641033" lvl="1" indent="-274320" algn="ctr" rtl="1">
              <a:buClr>
                <a:srgbClr val="B31166"/>
              </a:buClr>
              <a:buFont typeface="Wingdings 2"/>
              <a:buChar char=""/>
              <a:defRPr/>
            </a:pPr>
            <a:r>
              <a:rPr lang="fa-IR" sz="2400" dirty="0" smtClean="0">
                <a:solidFill>
                  <a:prstClr val="black">
                    <a:lumMod val="75000"/>
                    <a:lumOff val="25000"/>
                  </a:prstClr>
                </a:solidFill>
                <a:cs typeface="B Titr" panose="00000700000000000000" pitchFamily="2" charset="-78"/>
              </a:rPr>
              <a:t>استمرار </a:t>
            </a:r>
            <a:r>
              <a:rPr lang="fa-IR" sz="2400" dirty="0">
                <a:solidFill>
                  <a:prstClr val="black">
                    <a:lumMod val="75000"/>
                    <a:lumOff val="25000"/>
                  </a:prstClr>
                </a:solidFill>
                <a:cs typeface="B Titr" panose="00000700000000000000" pitchFamily="2" charset="-78"/>
              </a:rPr>
              <a:t>تعهدات ناشی از موافقت نامه سعد آباد</a:t>
            </a:r>
          </a:p>
          <a:p>
            <a:pPr marL="640080" lvl="1" indent="-274320" algn="ctr" rtl="1">
              <a:buClr>
                <a:srgbClr val="E33D6F">
                  <a:shade val="75000"/>
                </a:srgbClr>
              </a:buClr>
              <a:buFont typeface="Wingdings 2"/>
              <a:buChar char=""/>
              <a:defRPr/>
            </a:pPr>
            <a:r>
              <a:rPr lang="fa-IR" sz="2400" dirty="0">
                <a:solidFill>
                  <a:prstClr val="black">
                    <a:lumMod val="75000"/>
                    <a:lumOff val="25000"/>
                  </a:prstClr>
                </a:solidFill>
                <a:cs typeface="B Titr" panose="00000700000000000000" pitchFamily="2" charset="-78"/>
              </a:rPr>
              <a:t>ادامه اجرای داوطلبانه پروتکل الحاقی تا تصویب آن</a:t>
            </a:r>
            <a:endParaRPr lang="en-US" sz="2400" dirty="0">
              <a:solidFill>
                <a:prstClr val="black">
                  <a:lumMod val="75000"/>
                  <a:lumOff val="25000"/>
                </a:prstClr>
              </a:solidFill>
              <a:cs typeface="B Titr" panose="00000700000000000000" pitchFamily="2" charset="-78"/>
            </a:endParaRPr>
          </a:p>
          <a:p>
            <a:pPr marL="640080" lvl="1" indent="-274320" algn="ctr" rtl="1">
              <a:buClr>
                <a:srgbClr val="E33D6F">
                  <a:shade val="75000"/>
                </a:srgbClr>
              </a:buClr>
              <a:buFont typeface="Wingdings 2"/>
              <a:buChar char=""/>
              <a:defRPr/>
            </a:pPr>
            <a:r>
              <a:rPr lang="fa-IR" sz="2400" dirty="0">
                <a:solidFill>
                  <a:prstClr val="black">
                    <a:lumMod val="75000"/>
                    <a:lumOff val="25000"/>
                  </a:prstClr>
                </a:solidFill>
                <a:cs typeface="B Titr" panose="00000700000000000000" pitchFamily="2" charset="-78"/>
              </a:rPr>
              <a:t>ادامه تعلیق فعالیت های غنی سازی تا حصول موافقت نامه ترتیبات درازمدت میان دو طرف</a:t>
            </a:r>
            <a:endParaRPr lang="en-US" sz="2400" dirty="0">
              <a:solidFill>
                <a:prstClr val="black">
                  <a:lumMod val="75000"/>
                  <a:lumOff val="25000"/>
                </a:prstClr>
              </a:solidFill>
              <a:cs typeface="B Titr" panose="00000700000000000000" pitchFamily="2" charset="-78"/>
            </a:endParaRPr>
          </a:p>
          <a:p>
            <a:pPr marL="640080" lvl="1" indent="-274320" algn="ctr" rtl="1">
              <a:buClr>
                <a:srgbClr val="E33D6F">
                  <a:shade val="75000"/>
                </a:srgbClr>
              </a:buClr>
              <a:buFont typeface="Wingdings 2"/>
              <a:buChar char=""/>
              <a:defRPr/>
            </a:pPr>
            <a:r>
              <a:rPr lang="fa-IR" sz="2400" dirty="0">
                <a:solidFill>
                  <a:prstClr val="black">
                    <a:lumMod val="75000"/>
                    <a:lumOff val="25000"/>
                  </a:prstClr>
                </a:solidFill>
                <a:cs typeface="B Titr" panose="00000700000000000000" pitchFamily="2" charset="-78"/>
              </a:rPr>
              <a:t>گسترش تعلیق به تمامی فعالیت های مرتبط با غنی سازی و بازفرآوری</a:t>
            </a:r>
            <a:endParaRPr lang="en-US" sz="2400" dirty="0">
              <a:solidFill>
                <a:prstClr val="black">
                  <a:lumMod val="75000"/>
                  <a:lumOff val="25000"/>
                </a:prstClr>
              </a:solidFill>
              <a:cs typeface="B Titr" panose="00000700000000000000" pitchFamily="2" charset="-78"/>
            </a:endParaRPr>
          </a:p>
          <a:p>
            <a:pPr marL="640080" lvl="1" indent="-274320" algn="ctr" rtl="1">
              <a:buClr>
                <a:srgbClr val="E33D6F">
                  <a:shade val="75000"/>
                </a:srgbClr>
              </a:buClr>
              <a:buFont typeface="Wingdings 2"/>
              <a:buChar char=""/>
              <a:defRPr/>
            </a:pPr>
            <a:r>
              <a:rPr lang="fa-IR" sz="2400" dirty="0">
                <a:solidFill>
                  <a:prstClr val="black">
                    <a:lumMod val="75000"/>
                    <a:lumOff val="25000"/>
                  </a:prstClr>
                </a:solidFill>
                <a:cs typeface="B Titr" panose="00000700000000000000" pitchFamily="2" charset="-78"/>
              </a:rPr>
              <a:t>از جمله: </a:t>
            </a:r>
          </a:p>
          <a:p>
            <a:pPr marL="1005205" lvl="2" indent="-274320" algn="ctr" rtl="1">
              <a:buClr>
                <a:srgbClr val="E33D6F">
                  <a:shade val="75000"/>
                </a:srgbClr>
              </a:buClr>
              <a:buFont typeface="Wingdings 2"/>
              <a:buChar char=""/>
              <a:defRPr/>
            </a:pPr>
            <a:r>
              <a:rPr lang="fa-IR" sz="2000" dirty="0">
                <a:solidFill>
                  <a:prstClr val="black">
                    <a:lumMod val="75000"/>
                    <a:lumOff val="25000"/>
                  </a:prstClr>
                </a:solidFill>
                <a:cs typeface="B Titr" panose="00000700000000000000" pitchFamily="2" charset="-78"/>
              </a:rPr>
              <a:t>ساخت و واردات سانتریفیوژهای گازی و قطعات آن ،مونتاژ، نصب، آزمایش و کارکردن سانتریفیوژهای گازی</a:t>
            </a:r>
            <a:endParaRPr lang="en-US" sz="2000" dirty="0">
              <a:solidFill>
                <a:prstClr val="black">
                  <a:lumMod val="75000"/>
                  <a:lumOff val="25000"/>
                </a:prstClr>
              </a:solidFill>
              <a:cs typeface="B Titr" panose="00000700000000000000" pitchFamily="2" charset="-78"/>
            </a:endParaRPr>
          </a:p>
          <a:p>
            <a:pPr marL="1005205" lvl="2" indent="-274320" algn="ctr" rtl="1">
              <a:buClr>
                <a:srgbClr val="E33D6F">
                  <a:shade val="75000"/>
                </a:srgbClr>
              </a:buClr>
              <a:buFont typeface="Wingdings 2"/>
              <a:buChar char=""/>
              <a:defRPr/>
            </a:pPr>
            <a:r>
              <a:rPr lang="fa-IR" sz="2000" dirty="0">
                <a:solidFill>
                  <a:prstClr val="black">
                    <a:lumMod val="75000"/>
                    <a:lumOff val="25000"/>
                  </a:prstClr>
                </a:solidFill>
                <a:cs typeface="B Titr" panose="00000700000000000000" pitchFamily="2" charset="-78"/>
              </a:rPr>
              <a:t>جداسازی پلوتونیوم ،ساخت یا اجرای تأسیسات جداسازی پلوتونیوم</a:t>
            </a:r>
            <a:endParaRPr lang="en-US" sz="2000" dirty="0">
              <a:solidFill>
                <a:prstClr val="black">
                  <a:lumMod val="75000"/>
                  <a:lumOff val="25000"/>
                </a:prstClr>
              </a:solidFill>
              <a:cs typeface="B Titr" panose="00000700000000000000" pitchFamily="2" charset="-78"/>
            </a:endParaRPr>
          </a:p>
          <a:p>
            <a:pPr marL="1005205" lvl="2" indent="-274320" algn="ctr" rtl="1">
              <a:buClr>
                <a:srgbClr val="E33D6F">
                  <a:shade val="75000"/>
                </a:srgbClr>
              </a:buClr>
              <a:buFont typeface="Wingdings 2"/>
              <a:buChar char=""/>
              <a:defRPr/>
            </a:pPr>
            <a:r>
              <a:rPr lang="fa-IR" sz="2000" dirty="0">
                <a:solidFill>
                  <a:prstClr val="black">
                    <a:lumMod val="75000"/>
                    <a:lumOff val="25000"/>
                  </a:prstClr>
                </a:solidFill>
                <a:cs typeface="B Titr" panose="00000700000000000000" pitchFamily="2" charset="-78"/>
              </a:rPr>
              <a:t>آزمایش یا تولید هر نوع تأسیسات تبدیل </a:t>
            </a:r>
            <a:r>
              <a:rPr lang="fa-IR" sz="2000" dirty="0" smtClean="0">
                <a:solidFill>
                  <a:prstClr val="black">
                    <a:lumMod val="75000"/>
                    <a:lumOff val="25000"/>
                  </a:prstClr>
                </a:solidFill>
                <a:cs typeface="B Titr" panose="00000700000000000000" pitchFamily="2" charset="-78"/>
              </a:rPr>
              <a:t>اورانیوم</a:t>
            </a:r>
            <a:endParaRPr lang="en-US" sz="2000" dirty="0"/>
          </a:p>
        </p:txBody>
      </p:sp>
    </p:spTree>
    <p:extLst>
      <p:ext uri="{BB962C8B-B14F-4D97-AF65-F5344CB8AC3E}">
        <p14:creationId xmlns:p14="http://schemas.microsoft.com/office/powerpoint/2010/main" val="1525736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01820" y="2448079"/>
            <a:ext cx="9793012" cy="4135601"/>
          </a:xfrm>
        </p:spPr>
        <p:txBody>
          <a:bodyPr>
            <a:noAutofit/>
          </a:bodyPr>
          <a:lstStyle/>
          <a:p>
            <a:pPr marL="640080" lvl="1" indent="-274320" algn="ctr" rtl="1">
              <a:buClr>
                <a:schemeClr val="accent2">
                  <a:shade val="75000"/>
                </a:schemeClr>
              </a:buClr>
              <a:buFont typeface="Wingdings 2"/>
              <a:buChar char=""/>
              <a:defRPr/>
            </a:pPr>
            <a:r>
              <a:rPr lang="fa-IR" sz="2800" dirty="0" smtClean="0">
                <a:cs typeface="B Titr" panose="00000700000000000000" pitchFamily="2" charset="-78"/>
              </a:rPr>
              <a:t>حمایت از مدیر کل برای اینکه چنانچه مقتضی بداند در چارچوب توافقنامه پادمان و پروتکل الحاقی به شورای حکام گزارش دهد.</a:t>
            </a:r>
            <a:endParaRPr lang="en-US" sz="2800" dirty="0" smtClean="0">
              <a:cs typeface="B Titr" panose="00000700000000000000" pitchFamily="2" charset="-78"/>
            </a:endParaRPr>
          </a:p>
          <a:p>
            <a:pPr marL="640080" lvl="1" indent="-274320" algn="ctr" rtl="1">
              <a:buClr>
                <a:schemeClr val="accent2">
                  <a:shade val="75000"/>
                </a:schemeClr>
              </a:buClr>
              <a:buFont typeface="Wingdings 2"/>
              <a:buChar char=""/>
              <a:defRPr/>
            </a:pPr>
            <a:r>
              <a:rPr lang="fa-IR" sz="2800" dirty="0" smtClean="0">
                <a:cs typeface="B Titr" panose="00000700000000000000" pitchFamily="2" charset="-78"/>
              </a:rPr>
              <a:t>حمایت از مدیرکل برای دعوت از ایران برای پیوستن به [شرکت در جلسه] </a:t>
            </a:r>
            <a:r>
              <a:rPr lang="fa-IR" sz="2800" dirty="0" smtClean="0">
                <a:solidFill>
                  <a:srgbClr val="0070C0"/>
                </a:solidFill>
                <a:cs typeface="B Titr" panose="00000700000000000000" pitchFamily="2" charset="-78"/>
              </a:rPr>
              <a:t>گروه کارشناسی رهیافت های چند جانبه چرخه سوخت هسته ای </a:t>
            </a:r>
            <a:r>
              <a:rPr lang="fa-IR" sz="2800" dirty="0" smtClean="0">
                <a:cs typeface="B Titr" panose="00000700000000000000" pitchFamily="2" charset="-78"/>
              </a:rPr>
              <a:t>[حذف غنی سازی]</a:t>
            </a:r>
            <a:endParaRPr lang="en-US" sz="2800" dirty="0" smtClean="0">
              <a:cs typeface="B Titr" panose="00000700000000000000" pitchFamily="2" charset="-78"/>
            </a:endParaRPr>
          </a:p>
          <a:p>
            <a:pPr marL="640080" lvl="1" indent="-274320" algn="ctr" rtl="1">
              <a:buClr>
                <a:schemeClr val="accent2">
                  <a:shade val="75000"/>
                </a:schemeClr>
              </a:buClr>
              <a:buFont typeface="Wingdings 2"/>
              <a:buChar char=""/>
              <a:defRPr/>
            </a:pPr>
            <a:r>
              <a:rPr lang="fa-IR" sz="2800" dirty="0" smtClean="0">
                <a:cs typeface="B Titr" panose="00000700000000000000" pitchFamily="2" charset="-78"/>
              </a:rPr>
              <a:t>حمایت از ازسرگیری مذاکرات درباره موافقت نامه تجارت و همکاری با اتحادیه اروپا در صورت راستی آزمایی تعلیق</a:t>
            </a:r>
            <a:endParaRPr lang="en-US" sz="2800" dirty="0" smtClean="0">
              <a:cs typeface="B Titr" panose="00000700000000000000" pitchFamily="2" charset="-78"/>
            </a:endParaRPr>
          </a:p>
          <a:p>
            <a:pPr marL="640080" lvl="1" indent="-274320" algn="ctr" rtl="1">
              <a:buClr>
                <a:schemeClr val="accent2">
                  <a:shade val="75000"/>
                </a:schemeClr>
              </a:buClr>
              <a:buFont typeface="Wingdings 2"/>
              <a:buChar char=""/>
              <a:defRPr/>
            </a:pPr>
            <a:r>
              <a:rPr lang="fa-IR" sz="2800" dirty="0" smtClean="0">
                <a:cs typeface="B Titr" panose="00000700000000000000" pitchFamily="2" charset="-78"/>
              </a:rPr>
              <a:t>حمایت از آغاز مذاکرات الحاق ایران به سازمان تجارت جهانی</a:t>
            </a:r>
            <a:endParaRPr lang="en-US" sz="2800" dirty="0" smtClean="0">
              <a:cs typeface="B Titr" panose="00000700000000000000" pitchFamily="2" charset="-78"/>
            </a:endParaRPr>
          </a:p>
          <a:p>
            <a:pPr marL="274320" indent="-274320" algn="ctr" rtl="1">
              <a:buFont typeface="Wingdings 2"/>
              <a:buChar char=""/>
              <a:defRPr/>
            </a:pPr>
            <a:endParaRPr lang="en-US" sz="3200" dirty="0">
              <a:cs typeface="B Titr" panose="00000700000000000000" pitchFamily="2" charset="-78"/>
            </a:endParaRPr>
          </a:p>
        </p:txBody>
      </p:sp>
      <p:sp>
        <p:nvSpPr>
          <p:cNvPr id="37891" name="Slide Number Placeholder 3"/>
          <p:cNvSpPr>
            <a:spLocks noGrp="1"/>
          </p:cNvSpPr>
          <p:nvPr>
            <p:ph type="sldNum" sz="quarter" idx="12"/>
          </p:nvPr>
        </p:nvSpPr>
        <p:spPr bwMode="auto">
          <a:noFill/>
          <a:ln>
            <a:miter lim="800000"/>
            <a:headEnd/>
            <a:tailEnd/>
          </a:ln>
        </p:spPr>
        <p:txBody>
          <a:bodyPr/>
          <a:lstStyle/>
          <a:p>
            <a:fld id="{56B6972B-4530-40A3-8C66-8D269A7DD9E1}" type="slidenum">
              <a:rPr lang="fa-IR"/>
              <a:pPr/>
              <a:t>21</a:t>
            </a:fld>
            <a:endParaRPr lang="fa-IR"/>
          </a:p>
        </p:txBody>
      </p:sp>
      <p:sp>
        <p:nvSpPr>
          <p:cNvPr id="3" name="Rectangle 2"/>
          <p:cNvSpPr/>
          <p:nvPr/>
        </p:nvSpPr>
        <p:spPr>
          <a:xfrm>
            <a:off x="3187338" y="901337"/>
            <a:ext cx="6021976" cy="707886"/>
          </a:xfrm>
          <a:prstGeom prst="rect">
            <a:avLst/>
          </a:prstGeom>
        </p:spPr>
        <p:txBody>
          <a:bodyPr wrap="square">
            <a:spAutoFit/>
          </a:bodyPr>
          <a:lstStyle/>
          <a:p>
            <a:pPr marL="274320" indent="-274320" algn="ctr" rtl="1">
              <a:buNone/>
              <a:defRPr/>
            </a:pPr>
            <a:r>
              <a:rPr lang="fa-IR" sz="4000" b="1" dirty="0">
                <a:solidFill>
                  <a:schemeClr val="bg1"/>
                </a:solidFill>
                <a:cs typeface="B Titr" panose="00000700000000000000" pitchFamily="2" charset="-78"/>
              </a:rPr>
              <a:t>تعهدات سه کشور اروپایی: </a:t>
            </a:r>
          </a:p>
        </p:txBody>
      </p:sp>
    </p:spTree>
    <p:extLst>
      <p:ext uri="{BB962C8B-B14F-4D97-AF65-F5344CB8AC3E}">
        <p14:creationId xmlns:p14="http://schemas.microsoft.com/office/powerpoint/2010/main" val="858324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idx="1"/>
          </p:nvPr>
        </p:nvSpPr>
        <p:spPr>
          <a:xfrm>
            <a:off x="1154954" y="2603500"/>
            <a:ext cx="9099389" cy="3416300"/>
          </a:xfrm>
        </p:spPr>
        <p:txBody>
          <a:bodyPr>
            <a:noAutofit/>
          </a:bodyPr>
          <a:lstStyle/>
          <a:p>
            <a:pPr algn="ctr" rtl="1" eaLnBrk="1" hangingPunct="1">
              <a:buFont typeface="Wingdings 2" pitchFamily="18" charset="2"/>
              <a:buNone/>
            </a:pPr>
            <a:r>
              <a:rPr lang="fa-IR" sz="4400" b="1" dirty="0" smtClean="0">
                <a:solidFill>
                  <a:srgbClr val="0070C0"/>
                </a:solidFill>
                <a:cs typeface="B Titr" panose="00000700000000000000" pitchFamily="2" charset="-78"/>
              </a:rPr>
              <a:t>9 آذر 1383</a:t>
            </a:r>
          </a:p>
          <a:p>
            <a:pPr algn="ctr" rtl="1" eaLnBrk="1" hangingPunct="1">
              <a:buFont typeface="Wingdings 2" pitchFamily="18" charset="2"/>
              <a:buNone/>
            </a:pPr>
            <a:r>
              <a:rPr lang="fa-IR" sz="3600" dirty="0">
                <a:cs typeface="B Titr" panose="00000700000000000000" pitchFamily="2" charset="-78"/>
              </a:rPr>
              <a:t>14 روز پس از امضای موافقت نامه پاریس</a:t>
            </a:r>
          </a:p>
          <a:p>
            <a:pPr algn="ctr" rtl="1" eaLnBrk="1" hangingPunct="1">
              <a:buFont typeface="Wingdings 2" pitchFamily="18" charset="2"/>
              <a:buNone/>
            </a:pPr>
            <a:r>
              <a:rPr lang="fa-IR" sz="3600" dirty="0">
                <a:cs typeface="B Titr" panose="00000700000000000000" pitchFamily="2" charset="-78"/>
              </a:rPr>
              <a:t>7 روز پس از تعلیق فعالیت های تأسیسات یو سی اف </a:t>
            </a:r>
            <a:r>
              <a:rPr lang="fa-IR" sz="3200" dirty="0" smtClean="0">
                <a:cs typeface="B Titr" panose="00000700000000000000" pitchFamily="2" charset="-78"/>
              </a:rPr>
              <a:t>تصویب ششمین قطعنامه شورای حکام علیه فعالیت های صلح آمیز هسته ای ایران به پیشنهاد سه کشور اروپایی </a:t>
            </a:r>
            <a:endParaRPr lang="en-US" sz="3200" dirty="0" smtClean="0">
              <a:cs typeface="B Titr" panose="00000700000000000000" pitchFamily="2" charset="-78"/>
            </a:endParaRPr>
          </a:p>
        </p:txBody>
      </p:sp>
      <p:sp>
        <p:nvSpPr>
          <p:cNvPr id="48131" name="Title 2"/>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تقابل بیشتر اروپا</a:t>
            </a:r>
          </a:p>
        </p:txBody>
      </p:sp>
      <p:sp>
        <p:nvSpPr>
          <p:cNvPr id="48132" name="Slide Number Placeholder 4"/>
          <p:cNvSpPr>
            <a:spLocks noGrp="1"/>
          </p:cNvSpPr>
          <p:nvPr>
            <p:ph type="sldNum" sz="quarter" idx="12"/>
          </p:nvPr>
        </p:nvSpPr>
        <p:spPr bwMode="auto">
          <a:noFill/>
          <a:ln>
            <a:miter lim="800000"/>
            <a:headEnd/>
            <a:tailEnd/>
          </a:ln>
        </p:spPr>
        <p:txBody>
          <a:bodyPr/>
          <a:lstStyle/>
          <a:p>
            <a:fld id="{9C0E69C4-6C2E-4F3E-A2FB-605FCEED64AA}" type="slidenum">
              <a:rPr lang="fa-IR"/>
              <a:pPr/>
              <a:t>22</a:t>
            </a:fld>
            <a:endParaRPr lang="fa-IR"/>
          </a:p>
        </p:txBody>
      </p:sp>
    </p:spTree>
    <p:extLst>
      <p:ext uri="{BB962C8B-B14F-4D97-AF65-F5344CB8AC3E}">
        <p14:creationId xmlns:p14="http://schemas.microsoft.com/office/powerpoint/2010/main" val="40090409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03148" y="2263866"/>
            <a:ext cx="8825659" cy="3416300"/>
          </a:xfrm>
        </p:spPr>
        <p:txBody>
          <a:bodyPr>
            <a:noAutofit/>
          </a:bodyPr>
          <a:lstStyle/>
          <a:p>
            <a:pPr algn="ctr" rtl="1">
              <a:buFont typeface="Wingdings 2" pitchFamily="18" charset="2"/>
              <a:buNone/>
              <a:defRPr/>
            </a:pPr>
            <a:r>
              <a:rPr lang="fa-IR" sz="2800" b="1" dirty="0" smtClean="0">
                <a:solidFill>
                  <a:srgbClr val="FF0000"/>
                </a:solidFill>
                <a:cs typeface="B Titr" panose="00000700000000000000" pitchFamily="2" charset="-78"/>
              </a:rPr>
              <a:t>نامه جناب آقای روحانی به سه وزیر اروپایی:</a:t>
            </a:r>
          </a:p>
          <a:p>
            <a:pPr algn="ctr" rtl="1">
              <a:defRPr/>
            </a:pPr>
            <a:r>
              <a:rPr lang="fa-IR" sz="2800" dirty="0" smtClean="0">
                <a:cs typeface="B Titr" panose="00000700000000000000" pitchFamily="2" charset="-78"/>
              </a:rPr>
              <a:t>”پس از این دوره طولانی مذاکرات و تمامی اقدام های ما برای اطمینان سازی و انعطاف هایی که نشان داده ایم، هیچ توجیهی وجود ندارد که شما از ارائه پیشنهادی که بتواند برای طرفین قابل قبول باشد، خودداری نمایید و در عوض چیزی را عرضه کنید که ما انتخاب دیگری جز ردّ آن نداشته باشیم.“</a:t>
            </a:r>
          </a:p>
          <a:p>
            <a:pPr algn="ctr" rtl="1">
              <a:buFont typeface="Wingdings 2" pitchFamily="18" charset="2"/>
              <a:buNone/>
              <a:defRPr/>
            </a:pPr>
            <a:r>
              <a:rPr lang="fa-IR" sz="2800" b="1" dirty="0" smtClean="0">
                <a:cs typeface="B Titr" panose="00000700000000000000" pitchFamily="2" charset="-78"/>
              </a:rPr>
              <a:t>پاسخ سه وزیر اروپایی به نامه جناب آقای روحانی:</a:t>
            </a:r>
          </a:p>
          <a:p>
            <a:pPr algn="ctr" rtl="1">
              <a:defRPr/>
            </a:pPr>
            <a:r>
              <a:rPr lang="fa-IR" sz="2800" dirty="0" smtClean="0">
                <a:solidFill>
                  <a:schemeClr val="accent6">
                    <a:lumMod val="60000"/>
                    <a:lumOff val="40000"/>
                  </a:schemeClr>
                </a:solidFill>
                <a:cs typeface="B Titr" panose="00000700000000000000" pitchFamily="2" charset="-78"/>
              </a:rPr>
              <a:t>”مذاکرات تنها می تواند با متن و روح موافقت نامه پاریس انجام شود.“</a:t>
            </a:r>
            <a:r>
              <a:rPr lang="fa-IR" sz="3200" dirty="0" smtClean="0">
                <a:cs typeface="B Titr" panose="00000700000000000000" pitchFamily="2" charset="-78"/>
              </a:rPr>
              <a:t>ص </a:t>
            </a:r>
            <a:r>
              <a:rPr lang="fa-IR" sz="3200" dirty="0">
                <a:cs typeface="B Titr" panose="00000700000000000000" pitchFamily="2" charset="-78"/>
              </a:rPr>
              <a:t>548</a:t>
            </a:r>
          </a:p>
        </p:txBody>
      </p:sp>
      <p:sp>
        <p:nvSpPr>
          <p:cNvPr id="51203" name="Title 2"/>
          <p:cNvSpPr>
            <a:spLocks noGrp="1"/>
          </p:cNvSpPr>
          <p:nvPr>
            <p:ph type="title"/>
          </p:nvPr>
        </p:nvSpPr>
        <p:spPr bwMode="auto">
          <a:xfrm>
            <a:off x="1591127" y="931984"/>
            <a:ext cx="8761413" cy="997774"/>
          </a:xfrm>
        </p:spPr>
        <p:txBody>
          <a:bodyPr vert="horz" wrap="square" lIns="91440" tIns="45720" rIns="91440" bIns="45720" numCol="1" rtlCol="0" anchor="ctr" compatLnSpc="1">
            <a:prstTxWarp prst="textNoShape">
              <a:avLst/>
            </a:prstTxWarp>
            <a:noAutofit/>
          </a:bodyPr>
          <a:lstStyle/>
          <a:p>
            <a:pPr algn="ctr" rtl="1"/>
            <a:r>
              <a:rPr lang="fa-IR" dirty="0" smtClean="0">
                <a:cs typeface="B Titr" panose="00000700000000000000" pitchFamily="2" charset="-78"/>
              </a:rPr>
              <a:t>تلاش ناکام</a:t>
            </a:r>
            <a:br>
              <a:rPr lang="fa-IR" dirty="0" smtClean="0">
                <a:cs typeface="B Titr" panose="00000700000000000000" pitchFamily="2" charset="-78"/>
              </a:rPr>
            </a:br>
            <a:r>
              <a:rPr lang="fa-IR" b="1" dirty="0" smtClean="0">
                <a:solidFill>
                  <a:srgbClr val="0070C0"/>
                </a:solidFill>
                <a:cs typeface="B Titr" panose="00000700000000000000" pitchFamily="2" charset="-78"/>
              </a:rPr>
              <a:t>27 </a:t>
            </a:r>
            <a:r>
              <a:rPr lang="fa-IR" b="1" dirty="0">
                <a:solidFill>
                  <a:srgbClr val="0070C0"/>
                </a:solidFill>
                <a:cs typeface="B Titr" panose="00000700000000000000" pitchFamily="2" charset="-78"/>
              </a:rPr>
              <a:t>تیر 1384</a:t>
            </a:r>
            <a:br>
              <a:rPr lang="fa-IR" b="1" dirty="0">
                <a:solidFill>
                  <a:srgbClr val="0070C0"/>
                </a:solidFill>
                <a:cs typeface="B Titr" panose="00000700000000000000" pitchFamily="2" charset="-78"/>
              </a:rPr>
            </a:br>
            <a:endParaRPr dirty="0" smtClean="0">
              <a:cs typeface="B Titr" panose="00000700000000000000" pitchFamily="2" charset="-78"/>
            </a:endParaRPr>
          </a:p>
        </p:txBody>
      </p:sp>
      <p:sp>
        <p:nvSpPr>
          <p:cNvPr id="51204" name="Slide Number Placeholder 3"/>
          <p:cNvSpPr>
            <a:spLocks noGrp="1"/>
          </p:cNvSpPr>
          <p:nvPr>
            <p:ph type="sldNum" sz="quarter" idx="12"/>
          </p:nvPr>
        </p:nvSpPr>
        <p:spPr bwMode="auto">
          <a:noFill/>
          <a:ln>
            <a:miter lim="800000"/>
            <a:headEnd/>
            <a:tailEnd/>
          </a:ln>
        </p:spPr>
        <p:txBody>
          <a:bodyPr/>
          <a:lstStyle/>
          <a:p>
            <a:fld id="{DAD05F35-73AA-455B-AB73-DC912BBE6AAA}" type="slidenum">
              <a:rPr lang="fa-IR"/>
              <a:pPr/>
              <a:t>23</a:t>
            </a:fld>
            <a:endParaRPr lang="fa-IR"/>
          </a:p>
        </p:txBody>
      </p:sp>
    </p:spTree>
    <p:extLst>
      <p:ext uri="{BB962C8B-B14F-4D97-AF65-F5344CB8AC3E}">
        <p14:creationId xmlns:p14="http://schemas.microsoft.com/office/powerpoint/2010/main" val="2732453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a:xfrm>
            <a:off x="1246394" y="2394495"/>
            <a:ext cx="8825659" cy="3416300"/>
          </a:xfrm>
        </p:spPr>
        <p:txBody>
          <a:bodyPr>
            <a:noAutofit/>
          </a:bodyPr>
          <a:lstStyle/>
          <a:p>
            <a:pPr algn="ctr" rtl="1" eaLnBrk="1" hangingPunct="1">
              <a:buFont typeface="Wingdings 2" pitchFamily="18" charset="2"/>
              <a:buNone/>
              <a:defRPr/>
            </a:pPr>
            <a:r>
              <a:rPr lang="fa-IR" sz="3200" b="1" dirty="0" smtClean="0">
                <a:cs typeface="B Titr" panose="00000700000000000000" pitchFamily="2" charset="-78"/>
              </a:rPr>
              <a:t>محمد البرادعی:</a:t>
            </a:r>
          </a:p>
          <a:p>
            <a:pPr algn="ctr" rtl="1" eaLnBrk="1" hangingPunct="1">
              <a:buFont typeface="Wingdings 2" pitchFamily="18" charset="2"/>
              <a:buNone/>
              <a:defRPr/>
            </a:pPr>
            <a:r>
              <a:rPr lang="fa-IR" sz="3200" dirty="0" smtClean="0">
                <a:solidFill>
                  <a:srgbClr val="FF0000"/>
                </a:solidFill>
                <a:cs typeface="B Titr" panose="00000700000000000000" pitchFamily="2" charset="-78"/>
              </a:rPr>
              <a:t>”نه تنها پیشنهاد آنها [سه کشور اروپایی] ناچیز بود، بلکه لحن توهین آمیزی نیز داشت، تا جایی که حتی می شد آن را متکبرانه توصیف کرد. این طرح تا جایی پیش رفته بود که قول می داد اروپایی ها دانشمندان ایرانی را که در صورت غنی سازی نکردن بیکار می شوند، تحت پوشش قرار دهد.“</a:t>
            </a:r>
          </a:p>
          <a:p>
            <a:pPr algn="ctr" rtl="1" eaLnBrk="1" hangingPunct="1">
              <a:buFont typeface="Wingdings 2" pitchFamily="18" charset="2"/>
              <a:buNone/>
              <a:defRPr/>
            </a:pPr>
            <a:r>
              <a:rPr lang="fa-IR" sz="2400" dirty="0">
                <a:cs typeface="B Titr" panose="00000700000000000000" pitchFamily="2" charset="-78"/>
              </a:rPr>
              <a:t>خاطرات البرادعی، 2012، ص 144</a:t>
            </a:r>
          </a:p>
          <a:p>
            <a:pPr algn="ctr" rtl="1" eaLnBrk="1" hangingPunct="1">
              <a:buFont typeface="Wingdings 2" pitchFamily="18" charset="2"/>
              <a:buNone/>
              <a:defRPr/>
            </a:pPr>
            <a:endParaRPr lang="fa-IR" sz="3200" dirty="0" smtClean="0">
              <a:cs typeface="B Titr" panose="00000700000000000000" pitchFamily="2" charset="-78"/>
            </a:endParaRPr>
          </a:p>
          <a:p>
            <a:pPr algn="ctr" rtl="1" eaLnBrk="1" hangingPunct="1">
              <a:buFont typeface="Wingdings 2" pitchFamily="18" charset="2"/>
              <a:buNone/>
              <a:defRPr/>
            </a:pPr>
            <a:endParaRPr lang="en-US" sz="3200" dirty="0" smtClean="0">
              <a:cs typeface="B Titr" panose="00000700000000000000" pitchFamily="2" charset="-78"/>
            </a:endParaRPr>
          </a:p>
          <a:p>
            <a:pPr algn="ctr" rtl="1" eaLnBrk="1" hangingPunct="1">
              <a:defRPr/>
            </a:pPr>
            <a:endParaRPr lang="en-US" sz="3200" dirty="0" smtClean="0">
              <a:cs typeface="B Titr" panose="00000700000000000000" pitchFamily="2" charset="-78"/>
            </a:endParaRPr>
          </a:p>
        </p:txBody>
      </p:sp>
      <p:sp>
        <p:nvSpPr>
          <p:cNvPr id="53251" name="Title 2"/>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نتیجه فرایند انفعال</a:t>
            </a:r>
            <a:endParaRPr smtClean="0">
              <a:cs typeface="B Titr" panose="00000700000000000000" pitchFamily="2" charset="-78"/>
            </a:endParaRPr>
          </a:p>
        </p:txBody>
      </p:sp>
      <p:sp>
        <p:nvSpPr>
          <p:cNvPr id="53252" name="Slide Number Placeholder 3"/>
          <p:cNvSpPr>
            <a:spLocks noGrp="1"/>
          </p:cNvSpPr>
          <p:nvPr>
            <p:ph type="sldNum" sz="quarter" idx="12"/>
          </p:nvPr>
        </p:nvSpPr>
        <p:spPr bwMode="auto">
          <a:noFill/>
          <a:ln>
            <a:miter lim="800000"/>
            <a:headEnd/>
            <a:tailEnd/>
          </a:ln>
        </p:spPr>
        <p:txBody>
          <a:bodyPr/>
          <a:lstStyle/>
          <a:p>
            <a:fld id="{55C4BE88-70F9-4DF4-BE25-14E4A757D25E}" type="slidenum">
              <a:rPr lang="fa-IR"/>
              <a:pPr/>
              <a:t>24</a:t>
            </a:fld>
            <a:endParaRPr lang="fa-IR"/>
          </a:p>
        </p:txBody>
      </p:sp>
    </p:spTree>
    <p:extLst>
      <p:ext uri="{BB962C8B-B14F-4D97-AF65-F5344CB8AC3E}">
        <p14:creationId xmlns:p14="http://schemas.microsoft.com/office/powerpoint/2010/main" val="8441099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fa-IR" sz="6600" dirty="0" smtClean="0">
                <a:solidFill>
                  <a:srgbClr val="0070C0"/>
                </a:solidFill>
                <a:cs typeface="B Titr" panose="00000700000000000000" pitchFamily="2" charset="-78"/>
              </a:rPr>
              <a:t>دوران ریاست جمهوری اقای احمدی نژاد</a:t>
            </a:r>
            <a:endParaRPr lang="en-US" sz="6600" dirty="0">
              <a:solidFill>
                <a:srgbClr val="0070C0"/>
              </a:solidFill>
              <a:cs typeface="B Titr" panose="00000700000000000000" pitchFamily="2" charset="-78"/>
            </a:endParaRPr>
          </a:p>
        </p:txBody>
      </p:sp>
    </p:spTree>
    <p:extLst>
      <p:ext uri="{BB962C8B-B14F-4D97-AF65-F5344CB8AC3E}">
        <p14:creationId xmlns:p14="http://schemas.microsoft.com/office/powerpoint/2010/main" val="38362243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fa-IR" sz="4000" dirty="0" smtClean="0">
                <a:cs typeface="B Titr" panose="00000700000000000000" pitchFamily="2" charset="-78"/>
              </a:rPr>
              <a:t>با توجه به ناکامی نتایج مذاکرات قبلی پرونده ایران در اسفند 84 به شورای امنیت ارجاع گردید و جمهوری اسلامی نیز فعالیت غنی سازی خود را ادامه داد</a:t>
            </a:r>
            <a:endParaRPr lang="en-US" sz="4000" dirty="0">
              <a:cs typeface="B Titr" panose="00000700000000000000" pitchFamily="2" charset="-78"/>
            </a:endParaRPr>
          </a:p>
        </p:txBody>
      </p:sp>
    </p:spTree>
    <p:extLst>
      <p:ext uri="{BB962C8B-B14F-4D97-AF65-F5344CB8AC3E}">
        <p14:creationId xmlns:p14="http://schemas.microsoft.com/office/powerpoint/2010/main" val="344315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ctr" rtl="1"/>
            <a:r>
              <a:rPr lang="fa-IR" sz="4400" dirty="0" smtClean="0">
                <a:cs typeface="B Titr" panose="00000700000000000000" pitchFamily="2" charset="-78"/>
              </a:rPr>
              <a:t>در ابتدای دولت نهم اقای لاریجانی مذاکرات جدید را با اروپایی ها شروع و سپس اقای جلیلی بعنوان دبیر شورای عالی امنیت ملی مسئولیت مذاکرات را بعهده گرفت</a:t>
            </a:r>
            <a:endParaRPr lang="en-US" sz="4400" dirty="0">
              <a:cs typeface="B Titr" panose="00000700000000000000" pitchFamily="2" charset="-78"/>
            </a:endParaRPr>
          </a:p>
        </p:txBody>
      </p:sp>
    </p:spTree>
    <p:extLst>
      <p:ext uri="{BB962C8B-B14F-4D97-AF65-F5344CB8AC3E}">
        <p14:creationId xmlns:p14="http://schemas.microsoft.com/office/powerpoint/2010/main" val="20003652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22830" y="2864758"/>
            <a:ext cx="8825659" cy="3416300"/>
          </a:xfrm>
        </p:spPr>
        <p:txBody>
          <a:bodyPr>
            <a:normAutofit/>
          </a:bodyPr>
          <a:lstStyle/>
          <a:p>
            <a:pPr marL="0" indent="0" algn="ctr" rtl="1">
              <a:buNone/>
              <a:defRPr/>
            </a:pPr>
            <a:r>
              <a:rPr lang="fa-IR" sz="3200" dirty="0">
                <a:cs typeface="B Titr" panose="00000700000000000000" pitchFamily="2" charset="-78"/>
              </a:rPr>
              <a:t/>
            </a:r>
            <a:br>
              <a:rPr lang="fa-IR" sz="3200" dirty="0">
                <a:cs typeface="B Titr" panose="00000700000000000000" pitchFamily="2" charset="-78"/>
              </a:rPr>
            </a:br>
            <a:endParaRPr lang="fa-IR" sz="3200" dirty="0">
              <a:cs typeface="B Titr" panose="00000700000000000000" pitchFamily="2" charset="-78"/>
            </a:endParaRPr>
          </a:p>
        </p:txBody>
      </p:sp>
      <p:sp>
        <p:nvSpPr>
          <p:cNvPr id="73731" name="Title 3"/>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a:r>
              <a:rPr lang="fa-IR" dirty="0">
                <a:cs typeface="B Titr" panose="00000700000000000000" pitchFamily="2" charset="-78"/>
              </a:rPr>
              <a:t>روند مذاکرات از دیدگاه رهبری</a:t>
            </a:r>
            <a:r>
              <a:rPr lang="fa-IR" sz="2400" b="1" dirty="0">
                <a:cs typeface="B Titr" panose="00000700000000000000" pitchFamily="2" charset="-78"/>
              </a:rPr>
              <a:t>13 دی 1386 </a:t>
            </a:r>
            <a:r>
              <a:rPr lang="fa-IR" sz="2800" b="1" dirty="0">
                <a:cs typeface="B Titr" panose="00000700000000000000" pitchFamily="2" charset="-78"/>
              </a:rPr>
              <a:t> </a:t>
            </a:r>
            <a:br>
              <a:rPr lang="fa-IR" sz="2800" b="1" dirty="0">
                <a:cs typeface="B Titr" panose="00000700000000000000" pitchFamily="2" charset="-78"/>
              </a:rPr>
            </a:br>
            <a:endParaRPr dirty="0" smtClean="0">
              <a:cs typeface="B Titr" panose="00000700000000000000" pitchFamily="2" charset="-78"/>
            </a:endParaRPr>
          </a:p>
        </p:txBody>
      </p:sp>
      <p:sp>
        <p:nvSpPr>
          <p:cNvPr id="73732" name="Slide Number Placeholder 2"/>
          <p:cNvSpPr>
            <a:spLocks noGrp="1"/>
          </p:cNvSpPr>
          <p:nvPr>
            <p:ph type="sldNum" sz="quarter" idx="12"/>
          </p:nvPr>
        </p:nvSpPr>
        <p:spPr bwMode="auto">
          <a:noFill/>
          <a:ln>
            <a:miter lim="800000"/>
            <a:headEnd/>
            <a:tailEnd/>
          </a:ln>
        </p:spPr>
        <p:txBody>
          <a:bodyPr/>
          <a:lstStyle/>
          <a:p>
            <a:fld id="{735ED494-7EF4-48B5-8ABC-022F4AFE86FC}" type="slidenum">
              <a:rPr lang="fa-IR"/>
              <a:pPr/>
              <a:t>28</a:t>
            </a:fld>
            <a:endParaRPr lang="fa-IR"/>
          </a:p>
        </p:txBody>
      </p:sp>
      <p:sp>
        <p:nvSpPr>
          <p:cNvPr id="3" name="Rectangle 2"/>
          <p:cNvSpPr/>
          <p:nvPr/>
        </p:nvSpPr>
        <p:spPr>
          <a:xfrm>
            <a:off x="1541416" y="2413338"/>
            <a:ext cx="9255537" cy="4031873"/>
          </a:xfrm>
          <a:prstGeom prst="rect">
            <a:avLst/>
          </a:prstGeom>
        </p:spPr>
        <p:txBody>
          <a:bodyPr wrap="square">
            <a:spAutoFit/>
          </a:bodyPr>
          <a:lstStyle/>
          <a:p>
            <a:pPr algn="ctr" rtl="1"/>
            <a:r>
              <a:rPr lang="fa-IR" sz="3200" dirty="0">
                <a:cs typeface="B Titr" panose="00000700000000000000" pitchFamily="2" charset="-78"/>
              </a:rPr>
              <a:t>ببينيد فاصله‌ى اينها خيلى زياد است. يك روزى بود كه اينها حاضر نبودند پنج عدد سانتريفيوژ را تحمل كنند. مسئولين گفتگو و مذاكره‌ى با اروپا حاضر شده بودند بيست تا سانتريفيوژ را نگه دارند، آنها گفته بودند نمي شود؛ گفته بودند پس لااقل پنج تا، گفته بودند نمي شود. اگر مي گفتند يكى، باز هم مي گفتند نمي شود! امروز سه هزار تا سانتريفيوژ دارد كار مي كند، مبالغ زيادى هم آماده‌ى كار گذاشتن است. مي گويند در همين حد متوقف شويد. اين هم يكى از ناكامى‌هاى آمريكا است.</a:t>
            </a:r>
          </a:p>
        </p:txBody>
      </p:sp>
    </p:spTree>
    <p:extLst>
      <p:ext uri="{BB962C8B-B14F-4D97-AF65-F5344CB8AC3E}">
        <p14:creationId xmlns:p14="http://schemas.microsoft.com/office/powerpoint/2010/main" val="20644923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1"/>
          <p:cNvSpPr>
            <a:spLocks noGrp="1"/>
          </p:cNvSpPr>
          <p:nvPr>
            <p:ph idx="1"/>
          </p:nvPr>
        </p:nvSpPr>
        <p:spPr>
          <a:xfrm>
            <a:off x="1154954" y="2603499"/>
            <a:ext cx="9405794" cy="3814885"/>
          </a:xfrm>
        </p:spPr>
        <p:txBody>
          <a:bodyPr>
            <a:normAutofit fontScale="92500"/>
          </a:bodyPr>
          <a:lstStyle/>
          <a:p>
            <a:pPr algn="ctr" rtl="1" eaLnBrk="1" hangingPunct="1"/>
            <a:r>
              <a:rPr lang="fa-IR" sz="3600" dirty="0">
                <a:cs typeface="B Titr" panose="00000700000000000000" pitchFamily="2" charset="-78"/>
              </a:rPr>
              <a:t>هى فشار آوردند كه بايد اين را تعطيل كنيد، بايد آن را تعطيل كنيد، رسيدند به كارخانه‌ى يو.سى.اف اصفهان، گفتند: اين را هم بايد تعطيل كنيد. آن مقدمات اوّلى است. بنده آن وقت به مسئولين گفتم كه اگر اين حرف را گوش كرديد، فردا خواهند گفت بايد معادن اورانيوم را هم كه توى اين كشور هست، كلاً يك‌جا جمع كنيد بدهيد به ما، تا خاطرجمع شويم كه شما نمي خواهيد بمب اتم بسازيد! </a:t>
            </a:r>
          </a:p>
          <a:p>
            <a:pPr algn="ctr" rtl="1"/>
            <a:endParaRPr lang="en-US" sz="3200" dirty="0">
              <a:cs typeface="B Titr" panose="00000700000000000000" pitchFamily="2" charset="-78"/>
            </a:endParaRPr>
          </a:p>
        </p:txBody>
      </p:sp>
      <p:sp>
        <p:nvSpPr>
          <p:cNvPr id="77827" name="Slide Number Placeholder 3"/>
          <p:cNvSpPr>
            <a:spLocks noGrp="1"/>
          </p:cNvSpPr>
          <p:nvPr>
            <p:ph type="sldNum" sz="quarter" idx="12"/>
          </p:nvPr>
        </p:nvSpPr>
        <p:spPr bwMode="auto">
          <a:noFill/>
          <a:ln>
            <a:miter lim="800000"/>
            <a:headEnd/>
            <a:tailEnd/>
          </a:ln>
        </p:spPr>
        <p:txBody>
          <a:bodyPr/>
          <a:lstStyle/>
          <a:p>
            <a:fld id="{4AA99161-83EC-401E-A106-AB2E2BBA5DDD}" type="slidenum">
              <a:rPr lang="fa-IR"/>
              <a:pPr/>
              <a:t>29</a:t>
            </a:fld>
            <a:endParaRPr lang="fa-IR"/>
          </a:p>
        </p:txBody>
      </p:sp>
      <p:sp>
        <p:nvSpPr>
          <p:cNvPr id="2" name="Rectangle 1"/>
          <p:cNvSpPr/>
          <p:nvPr/>
        </p:nvSpPr>
        <p:spPr>
          <a:xfrm>
            <a:off x="1396060" y="1063416"/>
            <a:ext cx="9164688" cy="584775"/>
          </a:xfrm>
          <a:prstGeom prst="rect">
            <a:avLst/>
          </a:prstGeom>
        </p:spPr>
        <p:txBody>
          <a:bodyPr wrap="none">
            <a:spAutoFit/>
          </a:bodyPr>
          <a:lstStyle/>
          <a:p>
            <a:pPr algn="ctr" rtl="1"/>
            <a:r>
              <a:rPr lang="fa-IR" sz="3200" dirty="0">
                <a:solidFill>
                  <a:schemeClr val="bg1"/>
                </a:solidFill>
                <a:cs typeface="B Titr" panose="00000700000000000000" pitchFamily="2" charset="-78"/>
              </a:rPr>
              <a:t>بیانات مقام معظم رهبری در دیدار دانشجویان دانشگاه های یزد</a:t>
            </a:r>
          </a:p>
        </p:txBody>
      </p:sp>
    </p:spTree>
    <p:extLst>
      <p:ext uri="{BB962C8B-B14F-4D97-AF65-F5344CB8AC3E}">
        <p14:creationId xmlns:p14="http://schemas.microsoft.com/office/powerpoint/2010/main" val="273983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fa-IR" sz="6600" dirty="0" smtClean="0">
                <a:solidFill>
                  <a:srgbClr val="0070C0"/>
                </a:solidFill>
                <a:cs typeface="B Titr" panose="00000700000000000000" pitchFamily="2" charset="-78"/>
              </a:rPr>
              <a:t>دوران ریاست جمهوری اقای خاتمی</a:t>
            </a:r>
            <a:endParaRPr lang="en-US" sz="6600" dirty="0">
              <a:solidFill>
                <a:srgbClr val="0070C0"/>
              </a:solidFill>
              <a:cs typeface="B Titr" panose="00000700000000000000" pitchFamily="2" charset="-78"/>
            </a:endParaRPr>
          </a:p>
        </p:txBody>
      </p:sp>
    </p:spTree>
    <p:extLst>
      <p:ext uri="{BB962C8B-B14F-4D97-AF65-F5344CB8AC3E}">
        <p14:creationId xmlns:p14="http://schemas.microsoft.com/office/powerpoint/2010/main" val="2483980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154954" y="2316117"/>
            <a:ext cx="8825659" cy="3416300"/>
          </a:xfrm>
        </p:spPr>
        <p:txBody>
          <a:bodyPr>
            <a:noAutofit/>
          </a:bodyPr>
          <a:lstStyle/>
          <a:p>
            <a:pPr algn="ctr" rtl="1"/>
            <a:r>
              <a:rPr lang="fa-IR" sz="2800" dirty="0" smtClean="0">
                <a:cs typeface="B Titr" panose="00000700000000000000" pitchFamily="2" charset="-78"/>
              </a:rPr>
              <a:t>جمهوری اسلامی اعلام نمود حاضر به فعالیت مشترک با قدرت های بزرگ بصورت کنسرسیوم است </a:t>
            </a:r>
          </a:p>
          <a:p>
            <a:pPr algn="ctr" rtl="1"/>
            <a:r>
              <a:rPr lang="fa-IR" sz="2800" dirty="0" smtClean="0">
                <a:cs typeface="B Titr" panose="00000700000000000000" pitchFamily="2" charset="-78"/>
              </a:rPr>
              <a:t>در این دوران مذاکرات متعددی انجام شد وایران با واسطه گری برزیل و ترکیه اقدامات موثری جهت حل مساله هسته ای برداشت ولی با عدم حمایت غربیها به نتیجه ای  نرسید</a:t>
            </a:r>
          </a:p>
          <a:p>
            <a:pPr algn="ctr" rtl="1"/>
            <a:r>
              <a:rPr lang="fa-IR" sz="2800" dirty="0" smtClean="0">
                <a:cs typeface="B Titr" panose="00000700000000000000" pitchFamily="2" charset="-78"/>
              </a:rPr>
              <a:t>ایران متقاضی دریافت سوخت 20 درصد برای راکتور تهران شد ولی بدلیل مخالفت به تولید 20 درصد روی اورد و موفق شد</a:t>
            </a:r>
          </a:p>
          <a:p>
            <a:pPr algn="ctr" rtl="1"/>
            <a:r>
              <a:rPr lang="fa-IR" sz="2800" dirty="0" smtClean="0">
                <a:cs typeface="B Titr" panose="00000700000000000000" pitchFamily="2" charset="-78"/>
              </a:rPr>
              <a:t>تاسیسات فردو تاسیس وتعداد سانتریفیوژها به بیش از20 هزار رسید </a:t>
            </a:r>
            <a:endParaRPr lang="en-US" sz="2800" dirty="0">
              <a:cs typeface="B Titr" panose="00000700000000000000" pitchFamily="2" charset="-78"/>
            </a:endParaRPr>
          </a:p>
        </p:txBody>
      </p:sp>
    </p:spTree>
    <p:extLst>
      <p:ext uri="{BB962C8B-B14F-4D97-AF65-F5344CB8AC3E}">
        <p14:creationId xmlns:p14="http://schemas.microsoft.com/office/powerpoint/2010/main" val="95443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fa-IR" sz="6600" dirty="0" smtClean="0">
                <a:solidFill>
                  <a:srgbClr val="0070C0"/>
                </a:solidFill>
                <a:cs typeface="B Titr" panose="00000700000000000000" pitchFamily="2" charset="-78"/>
              </a:rPr>
              <a:t>دوران ریاست جمهوری جناب اقای روحانی</a:t>
            </a:r>
            <a:endParaRPr lang="en-US" sz="6600" dirty="0">
              <a:solidFill>
                <a:srgbClr val="0070C0"/>
              </a:solidFill>
              <a:cs typeface="B Titr" panose="00000700000000000000" pitchFamily="2" charset="-78"/>
            </a:endParaRPr>
          </a:p>
        </p:txBody>
      </p:sp>
    </p:spTree>
    <p:extLst>
      <p:ext uri="{BB962C8B-B14F-4D97-AF65-F5344CB8AC3E}">
        <p14:creationId xmlns:p14="http://schemas.microsoft.com/office/powerpoint/2010/main" val="36296985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نتایج 2 سال مذاکرات ایران و1+5</a:t>
            </a:r>
            <a:endParaRPr lang="en-US" dirty="0">
              <a:cs typeface="B Titr" panose="00000700000000000000" pitchFamily="2" charset="-78"/>
            </a:endParaRPr>
          </a:p>
        </p:txBody>
      </p:sp>
      <p:sp>
        <p:nvSpPr>
          <p:cNvPr id="3" name="Content Placeholder 2"/>
          <p:cNvSpPr>
            <a:spLocks noGrp="1"/>
          </p:cNvSpPr>
          <p:nvPr>
            <p:ph idx="1"/>
          </p:nvPr>
        </p:nvSpPr>
        <p:spPr/>
        <p:txBody>
          <a:bodyPr>
            <a:normAutofit/>
          </a:bodyPr>
          <a:lstStyle/>
          <a:p>
            <a:pPr algn="r" rtl="1"/>
            <a:r>
              <a:rPr lang="fa-IR" sz="3600" dirty="0" smtClean="0">
                <a:cs typeface="B Titr" panose="00000700000000000000" pitchFamily="2" charset="-78"/>
              </a:rPr>
              <a:t>موافقتنامه ژنو</a:t>
            </a:r>
          </a:p>
          <a:p>
            <a:pPr algn="r" rtl="1"/>
            <a:r>
              <a:rPr lang="fa-IR" sz="3600" dirty="0" smtClean="0">
                <a:cs typeface="B Titr" panose="00000700000000000000" pitchFamily="2" charset="-78"/>
              </a:rPr>
              <a:t>بیانیه لوزان</a:t>
            </a:r>
          </a:p>
          <a:p>
            <a:pPr algn="r" rtl="1"/>
            <a:r>
              <a:rPr lang="fa-IR" sz="3600" dirty="0" smtClean="0">
                <a:cs typeface="B Titr" panose="00000700000000000000" pitchFamily="2" charset="-78"/>
              </a:rPr>
              <a:t>توافق نامه وین</a:t>
            </a:r>
            <a:endParaRPr lang="en-US" sz="3600" dirty="0">
              <a:cs typeface="B Titr" panose="00000700000000000000" pitchFamily="2" charset="-78"/>
            </a:endParaRPr>
          </a:p>
        </p:txBody>
      </p:sp>
    </p:spTree>
    <p:extLst>
      <p:ext uri="{BB962C8B-B14F-4D97-AF65-F5344CB8AC3E}">
        <p14:creationId xmlns:p14="http://schemas.microsoft.com/office/powerpoint/2010/main" val="16261215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anose="00000700000000000000" pitchFamily="2" charset="-78"/>
              </a:rPr>
              <a:t>نکات مهم سخنرانی اوباما بعد از توافقنامه  وین</a:t>
            </a:r>
            <a:endParaRPr lang="en-US" dirty="0">
              <a:cs typeface="B Titr" panose="00000700000000000000" pitchFamily="2" charset="-78"/>
            </a:endParaRPr>
          </a:p>
        </p:txBody>
      </p:sp>
      <p:sp>
        <p:nvSpPr>
          <p:cNvPr id="3" name="Content Placeholder 2"/>
          <p:cNvSpPr>
            <a:spLocks noGrp="1"/>
          </p:cNvSpPr>
          <p:nvPr>
            <p:ph idx="1"/>
          </p:nvPr>
        </p:nvSpPr>
        <p:spPr>
          <a:xfrm>
            <a:off x="1154954" y="2276929"/>
            <a:ext cx="9517991" cy="3416300"/>
          </a:xfrm>
        </p:spPr>
        <p:txBody>
          <a:bodyPr>
            <a:noAutofit/>
          </a:bodyPr>
          <a:lstStyle/>
          <a:p>
            <a:pPr algn="r" rtl="1"/>
            <a:r>
              <a:rPr lang="fa-IR" sz="2400" dirty="0">
                <a:cs typeface="B Titr" panose="00000700000000000000" pitchFamily="2" charset="-78"/>
              </a:rPr>
              <a:t> بدون این توافق هیچ محدودیتی بر برنامه هسته‌ای ایران اعمال نمی‌شد</a:t>
            </a:r>
            <a:r>
              <a:rPr lang="fa-IR" sz="2400" dirty="0" smtClean="0">
                <a:cs typeface="B Titr" panose="00000700000000000000" pitchFamily="2" charset="-78"/>
              </a:rPr>
              <a:t>.</a:t>
            </a:r>
          </a:p>
          <a:p>
            <a:pPr algn="r" rtl="1"/>
            <a:r>
              <a:rPr lang="fa-IR" sz="2400" dirty="0">
                <a:cs typeface="B Titr" panose="00000700000000000000" pitchFamily="2" charset="-78"/>
              </a:rPr>
              <a:t>ایران 98 درصد از اورانیوم غنی‌شده خود را کنار خواهد </a:t>
            </a:r>
            <a:r>
              <a:rPr lang="fa-IR" sz="2400" dirty="0" smtClean="0">
                <a:cs typeface="B Titr" panose="00000700000000000000" pitchFamily="2" charset="-78"/>
              </a:rPr>
              <a:t>گذاشت.ایران 8 سال محدودیت در حوزه موشک های بالستیک خواهد داشت</a:t>
            </a:r>
          </a:p>
          <a:p>
            <a:pPr algn="r" rtl="1"/>
            <a:r>
              <a:rPr lang="fa-IR" sz="2400" dirty="0">
                <a:cs typeface="B Titr" panose="00000700000000000000" pitchFamily="2" charset="-78"/>
              </a:rPr>
              <a:t>به خاطر این توافق، جامعه بین‌الملل توانست اطمینان حاصل کند که جمهوری اسلامی سلاح هسته‌ای تولید نخواهد کرد</a:t>
            </a:r>
            <a:r>
              <a:rPr lang="fa-IR" sz="2400" dirty="0" smtClean="0">
                <a:cs typeface="B Titr" panose="00000700000000000000" pitchFamily="2" charset="-78"/>
              </a:rPr>
              <a:t>‎</a:t>
            </a:r>
          </a:p>
          <a:p>
            <a:pPr algn="r" rtl="1"/>
            <a:r>
              <a:rPr lang="fa-IR" sz="2400" dirty="0">
                <a:cs typeface="B Titr" panose="00000700000000000000" pitchFamily="2" charset="-78"/>
              </a:rPr>
              <a:t>بازرسان قادر به بازرسی از هر سایت مشکوک ایران خواهند بود. آژانس به هر مکان مورد نیاز در هر زمان لازم دسترسی خواهد داشت</a:t>
            </a:r>
            <a:r>
              <a:rPr lang="fa-IR" sz="2400" dirty="0" smtClean="0">
                <a:cs typeface="B Titr" panose="00000700000000000000" pitchFamily="2" charset="-78"/>
              </a:rPr>
              <a:t>.</a:t>
            </a:r>
          </a:p>
          <a:p>
            <a:pPr algn="r" rtl="1"/>
            <a:r>
              <a:rPr lang="fa-IR" sz="2400" dirty="0">
                <a:cs typeface="B Titr" panose="00000700000000000000" pitchFamily="2" charset="-78"/>
              </a:rPr>
              <a:t> توافق خط قرمزهای ما را رعایت کرده است و من هر قانونی در کنگره که مانعی بر سر راه این توافق باشد را وتو خواهم کرد</a:t>
            </a:r>
            <a:r>
              <a:rPr lang="fa-IR" sz="2400" dirty="0" smtClean="0">
                <a:cs typeface="B Titr" panose="00000700000000000000" pitchFamily="2" charset="-78"/>
              </a:rPr>
              <a:t>.</a:t>
            </a:r>
          </a:p>
          <a:p>
            <a:pPr algn="r" rtl="1"/>
            <a:r>
              <a:rPr lang="fa-IR" sz="2400" dirty="0" smtClean="0">
                <a:cs typeface="B Titr" panose="00000700000000000000" pitchFamily="2" charset="-78"/>
              </a:rPr>
              <a:t> </a:t>
            </a:r>
            <a:r>
              <a:rPr lang="fa-IR" sz="2400" dirty="0">
                <a:cs typeface="B Titr" panose="00000700000000000000" pitchFamily="2" charset="-78"/>
              </a:rPr>
              <a:t>آمریکا </a:t>
            </a:r>
            <a:r>
              <a:rPr lang="fa-IR" sz="2400" dirty="0" smtClean="0">
                <a:cs typeface="B Titr" panose="00000700000000000000" pitchFamily="2" charset="-78"/>
              </a:rPr>
              <a:t>تحریم‌های </a:t>
            </a:r>
            <a:r>
              <a:rPr lang="fa-IR" sz="2400" dirty="0">
                <a:cs typeface="B Titr" panose="00000700000000000000" pitchFamily="2" charset="-78"/>
              </a:rPr>
              <a:t>خود بر ایران در زمینه حقوق بشر را حفظ خواهد کرد.</a:t>
            </a:r>
            <a:endParaRPr lang="en-US" sz="2400" dirty="0">
              <a:cs typeface="B Titr" panose="00000700000000000000" pitchFamily="2" charset="-78"/>
            </a:endParaRPr>
          </a:p>
        </p:txBody>
      </p:sp>
    </p:spTree>
    <p:extLst>
      <p:ext uri="{BB962C8B-B14F-4D97-AF65-F5344CB8AC3E}">
        <p14:creationId xmlns:p14="http://schemas.microsoft.com/office/powerpoint/2010/main" val="328643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dirty="0" smtClean="0">
                <a:cs typeface="B Titr" panose="00000700000000000000" pitchFamily="2" charset="-78"/>
              </a:rPr>
              <a:t>اظهارات کری بعد </a:t>
            </a:r>
            <a:r>
              <a:rPr lang="fa-IR" sz="3200" dirty="0">
                <a:cs typeface="B Titr" panose="00000700000000000000" pitchFamily="2" charset="-78"/>
              </a:rPr>
              <a:t>از </a:t>
            </a:r>
            <a:r>
              <a:rPr lang="fa-IR" sz="3200" dirty="0" smtClean="0">
                <a:cs typeface="B Titr" panose="00000700000000000000" pitchFamily="2" charset="-78"/>
              </a:rPr>
              <a:t>توافق در </a:t>
            </a:r>
            <a:r>
              <a:rPr lang="fa-IR" sz="3200" dirty="0">
                <a:cs typeface="B Titr" panose="00000700000000000000" pitchFamily="2" charset="-78"/>
              </a:rPr>
              <a:t>یک کنفرانس خبری در وین</a:t>
            </a:r>
            <a:endParaRPr lang="en-US" sz="3200" dirty="0">
              <a:cs typeface="B Titr" panose="00000700000000000000" pitchFamily="2" charset="-78"/>
            </a:endParaRPr>
          </a:p>
        </p:txBody>
      </p:sp>
      <p:sp>
        <p:nvSpPr>
          <p:cNvPr id="3" name="Content Placeholder 2"/>
          <p:cNvSpPr>
            <a:spLocks noGrp="1"/>
          </p:cNvSpPr>
          <p:nvPr>
            <p:ph idx="1"/>
          </p:nvPr>
        </p:nvSpPr>
        <p:spPr>
          <a:xfrm>
            <a:off x="1154954" y="2446746"/>
            <a:ext cx="9595777" cy="3416300"/>
          </a:xfrm>
        </p:spPr>
        <p:txBody>
          <a:bodyPr>
            <a:noAutofit/>
          </a:bodyPr>
          <a:lstStyle/>
          <a:p>
            <a:pPr algn="r" rtl="1"/>
            <a:r>
              <a:rPr lang="fa-IR" sz="2800" dirty="0">
                <a:cs typeface="B Titr" panose="00000700000000000000" pitchFamily="2" charset="-78"/>
              </a:rPr>
              <a:t>ایران با توقف فعالیت دستگاه های سانتریفیوژ پیشرفته موافقت کرده است. </a:t>
            </a:r>
            <a:endParaRPr lang="fa-IR" sz="2800" dirty="0" smtClean="0">
              <a:cs typeface="B Titr" panose="00000700000000000000" pitchFamily="2" charset="-78"/>
            </a:endParaRPr>
          </a:p>
          <a:p>
            <a:pPr algn="r" rtl="1"/>
            <a:r>
              <a:rPr lang="fa-IR" sz="2800" dirty="0">
                <a:cs typeface="B Titr" panose="00000700000000000000" pitchFamily="2" charset="-78"/>
              </a:rPr>
              <a:t>ایران همچنین فعالیت هسته ای را در تاسیسات فردو متوقف خواهد کرد. </a:t>
            </a:r>
            <a:endParaRPr lang="fa-IR" sz="2800" dirty="0" smtClean="0">
              <a:cs typeface="B Titr" panose="00000700000000000000" pitchFamily="2" charset="-78"/>
            </a:endParaRPr>
          </a:p>
          <a:p>
            <a:pPr algn="r" rtl="1"/>
            <a:r>
              <a:rPr lang="fa-IR" sz="2800" dirty="0">
                <a:cs typeface="B Titr" panose="00000700000000000000" pitchFamily="2" charset="-78"/>
              </a:rPr>
              <a:t>بازرسان می توانند از بخش های مختلف هسته ای از معادن اورانیوم گرفته تا مراکز هسته ای بازرسی کنند. </a:t>
            </a:r>
            <a:endParaRPr lang="fa-IR" sz="2800" dirty="0" smtClean="0">
              <a:cs typeface="B Titr" panose="00000700000000000000" pitchFamily="2" charset="-78"/>
            </a:endParaRPr>
          </a:p>
          <a:p>
            <a:pPr algn="ctr" rtl="1"/>
            <a:r>
              <a:rPr lang="fa-IR" sz="2800" dirty="0" smtClean="0">
                <a:cs typeface="B Titr" panose="00000700000000000000" pitchFamily="2" charset="-78"/>
              </a:rPr>
              <a:t>ایران بمدت 15 سال راکتور اب سنگین نخواهد داشت</a:t>
            </a:r>
          </a:p>
          <a:p>
            <a:pPr algn="r" rtl="1"/>
            <a:r>
              <a:rPr lang="fa-IR" sz="2800" dirty="0">
                <a:cs typeface="B Titr" panose="00000700000000000000" pitchFamily="2" charset="-78"/>
              </a:rPr>
              <a:t>با توجه به تعهداتی که ایران پذیرفته است تحریم های ایران </a:t>
            </a:r>
            <a:r>
              <a:rPr lang="fa-IR" sz="2800" dirty="0" smtClean="0">
                <a:cs typeface="B Titr" panose="00000700000000000000" pitchFamily="2" charset="-78"/>
              </a:rPr>
              <a:t>لغو </a:t>
            </a:r>
            <a:r>
              <a:rPr lang="fa-IR" sz="2800" dirty="0">
                <a:cs typeface="B Titr" panose="00000700000000000000" pitchFamily="2" charset="-78"/>
              </a:rPr>
              <a:t>می شود. وقتی ایران به تعهدات خود عمل کند تحریم های این کشور به تدریج لغو می شود.</a:t>
            </a:r>
            <a:endParaRPr lang="en-US" sz="2800" dirty="0">
              <a:cs typeface="B Titr" panose="00000700000000000000" pitchFamily="2" charset="-78"/>
            </a:endParaRPr>
          </a:p>
        </p:txBody>
      </p:sp>
    </p:spTree>
    <p:extLst>
      <p:ext uri="{BB962C8B-B14F-4D97-AF65-F5344CB8AC3E}">
        <p14:creationId xmlns:p14="http://schemas.microsoft.com/office/powerpoint/2010/main" val="40463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fa-IR" sz="9600" dirty="0" smtClean="0">
                <a:cs typeface="B Titr" panose="00000700000000000000" pitchFamily="2" charset="-78"/>
              </a:rPr>
              <a:t>تحلیل نتایج</a:t>
            </a:r>
            <a:endParaRPr lang="en-US" sz="9600" dirty="0">
              <a:cs typeface="B Titr" panose="00000700000000000000" pitchFamily="2" charset="-78"/>
            </a:endParaRPr>
          </a:p>
        </p:txBody>
      </p:sp>
    </p:spTree>
    <p:extLst>
      <p:ext uri="{BB962C8B-B14F-4D97-AF65-F5344CB8AC3E}">
        <p14:creationId xmlns:p14="http://schemas.microsoft.com/office/powerpoint/2010/main" val="35726176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مطالبات اصلی امریکا که خط قرمز امریکا محسوب می گردید</a:t>
            </a:r>
            <a:endParaRPr lang="en-US" dirty="0">
              <a:cs typeface="B Titr" panose="00000700000000000000" pitchFamily="2" charset="-78"/>
            </a:endParaRPr>
          </a:p>
        </p:txBody>
      </p:sp>
      <p:sp>
        <p:nvSpPr>
          <p:cNvPr id="3" name="Content Placeholder 2"/>
          <p:cNvSpPr>
            <a:spLocks noGrp="1"/>
          </p:cNvSpPr>
          <p:nvPr>
            <p:ph idx="1"/>
          </p:nvPr>
        </p:nvSpPr>
        <p:spPr>
          <a:xfrm>
            <a:off x="1154954" y="2468880"/>
            <a:ext cx="9569652" cy="3550920"/>
          </a:xfrm>
        </p:spPr>
        <p:txBody>
          <a:bodyPr>
            <a:noAutofit/>
          </a:bodyPr>
          <a:lstStyle/>
          <a:p>
            <a:pPr algn="ctr" rtl="1"/>
            <a:r>
              <a:rPr lang="fa-IR" sz="3200" dirty="0" smtClean="0">
                <a:cs typeface="B Titr" panose="00000700000000000000" pitchFamily="2" charset="-78"/>
              </a:rPr>
              <a:t>1 - رسیدن مواد هسته ای ایران به زیر جرم موثر</a:t>
            </a:r>
          </a:p>
          <a:p>
            <a:pPr algn="ctr" rtl="1"/>
            <a:r>
              <a:rPr lang="fa-IR" sz="3200" dirty="0" smtClean="0">
                <a:cs typeface="B Titr" panose="00000700000000000000" pitchFamily="2" charset="-78"/>
              </a:rPr>
              <a:t>2- متوقف کردن برنامه تحقیق و توسعه واقعی روی سانتریفیوژهای نسل جدید</a:t>
            </a:r>
          </a:p>
          <a:p>
            <a:pPr algn="ctr" rtl="1"/>
            <a:r>
              <a:rPr lang="fa-IR" sz="3200" dirty="0" smtClean="0">
                <a:cs typeface="B Titr" panose="00000700000000000000" pitchFamily="2" charset="-78"/>
              </a:rPr>
              <a:t>3- استقرار یک رژیم دسترسی و بازرسی ویژه در ایران</a:t>
            </a:r>
          </a:p>
          <a:p>
            <a:pPr algn="ctr" rtl="1"/>
            <a:r>
              <a:rPr lang="fa-IR" sz="3200" dirty="0" smtClean="0">
                <a:cs typeface="B Titr" panose="00000700000000000000" pitchFamily="2" charset="-78"/>
              </a:rPr>
              <a:t>بنظر می رسد بقیه موارد مانند تعداد سانتریفیوژها و زمان رفع تحریمها و حتی مساله </a:t>
            </a:r>
            <a:r>
              <a:rPr lang="en-US" sz="3200" dirty="0" smtClean="0">
                <a:cs typeface="B Titr" panose="00000700000000000000" pitchFamily="2" charset="-78"/>
              </a:rPr>
              <a:t>PMD</a:t>
            </a:r>
            <a:r>
              <a:rPr lang="fa-IR" sz="3200" dirty="0" smtClean="0">
                <a:cs typeface="B Titr" panose="00000700000000000000" pitchFamily="2" charset="-78"/>
              </a:rPr>
              <a:t> اهرم های فشار امریکائیهاست و قابل مذاکره</a:t>
            </a:r>
            <a:endParaRPr lang="en-US" sz="3200" dirty="0">
              <a:cs typeface="B Titr" panose="00000700000000000000" pitchFamily="2" charset="-78"/>
            </a:endParaRPr>
          </a:p>
        </p:txBody>
      </p:sp>
    </p:spTree>
    <p:extLst>
      <p:ext uri="{BB962C8B-B14F-4D97-AF65-F5344CB8AC3E}">
        <p14:creationId xmlns:p14="http://schemas.microsoft.com/office/powerpoint/2010/main" val="244791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خط قرمز های ایران از منظر مقام معظم رهبری در تاریخ 2 تیرماه 94</a:t>
            </a:r>
            <a:endParaRPr lang="en-US" dirty="0">
              <a:cs typeface="B Titr" panose="00000700000000000000" pitchFamily="2" charset="-78"/>
            </a:endParaRPr>
          </a:p>
        </p:txBody>
      </p:sp>
      <p:sp>
        <p:nvSpPr>
          <p:cNvPr id="3" name="Content Placeholder 2"/>
          <p:cNvSpPr>
            <a:spLocks noGrp="1"/>
          </p:cNvSpPr>
          <p:nvPr>
            <p:ph idx="1"/>
          </p:nvPr>
        </p:nvSpPr>
        <p:spPr>
          <a:xfrm>
            <a:off x="1154954" y="2368369"/>
            <a:ext cx="9674155" cy="3416300"/>
          </a:xfrm>
        </p:spPr>
        <p:txBody>
          <a:bodyPr>
            <a:noAutofit/>
          </a:bodyPr>
          <a:lstStyle/>
          <a:p>
            <a:pPr algn="ctr" rtl="1"/>
            <a:r>
              <a:rPr lang="fa-IR" sz="2400" dirty="0" smtClean="0">
                <a:cs typeface="B Titr" panose="00000700000000000000" pitchFamily="2" charset="-78"/>
              </a:rPr>
              <a:t>1- عدم پذیرش محدودیت های بلند مدت</a:t>
            </a:r>
          </a:p>
          <a:p>
            <a:pPr algn="ctr" rtl="1"/>
            <a:r>
              <a:rPr lang="fa-IR" sz="2400" dirty="0" smtClean="0">
                <a:cs typeface="B Titr" panose="00000700000000000000" pitchFamily="2" charset="-78"/>
              </a:rPr>
              <a:t>2- ادامه کار تحقیق و توسعه و ساخت و ساز در زمان محدودیت</a:t>
            </a:r>
          </a:p>
          <a:p>
            <a:pPr algn="ctr" rtl="1"/>
            <a:r>
              <a:rPr lang="fa-IR" sz="2400" dirty="0" smtClean="0">
                <a:cs typeface="B Titr" panose="00000700000000000000" pitchFamily="2" charset="-78"/>
              </a:rPr>
              <a:t>3- لغو فوری تحریم های اقتصادی،مالی و بانکی هنگام امضای توافق و سایر تحریم ها در فواصل معقول</a:t>
            </a:r>
          </a:p>
          <a:p>
            <a:pPr algn="ctr" rtl="1"/>
            <a:r>
              <a:rPr lang="fa-IR" sz="2400" dirty="0" smtClean="0">
                <a:cs typeface="B Titr" panose="00000700000000000000" pitchFamily="2" charset="-78"/>
              </a:rPr>
              <a:t>4- منوط نشدن لغو تحریم ها به اجرای تعهدات ایران</a:t>
            </a:r>
          </a:p>
          <a:p>
            <a:pPr algn="ctr" rtl="1"/>
            <a:r>
              <a:rPr lang="fa-IR" sz="2400" dirty="0" smtClean="0">
                <a:cs typeface="B Titr" panose="00000700000000000000" pitchFamily="2" charset="-78"/>
              </a:rPr>
              <a:t>5- مخالفت با موکول کردن هر اقدامی به گزارش اژانس</a:t>
            </a:r>
          </a:p>
          <a:p>
            <a:pPr algn="ctr" rtl="1"/>
            <a:r>
              <a:rPr lang="fa-IR" sz="2400" dirty="0" smtClean="0">
                <a:cs typeface="B Titr" panose="00000700000000000000" pitchFamily="2" charset="-78"/>
              </a:rPr>
              <a:t>6- مخالفت با بازرسی های غیر متعارف،پرسوجو از شخصیت های ایران و بازرسی از مراکز نظامی</a:t>
            </a:r>
          </a:p>
          <a:p>
            <a:pPr algn="ctr" rtl="1"/>
            <a:r>
              <a:rPr lang="fa-IR" sz="2400" dirty="0" smtClean="0">
                <a:cs typeface="B Titr" panose="00000700000000000000" pitchFamily="2" charset="-78"/>
              </a:rPr>
              <a:t>7- مخالفت با زمان های 15 و 25 سال برای اتمام برخی موضوعات</a:t>
            </a:r>
            <a:endParaRPr lang="en-US" sz="2400" dirty="0">
              <a:cs typeface="B Titr" panose="00000700000000000000" pitchFamily="2" charset="-78"/>
            </a:endParaRPr>
          </a:p>
        </p:txBody>
      </p:sp>
    </p:spTree>
    <p:extLst>
      <p:ext uri="{BB962C8B-B14F-4D97-AF65-F5344CB8AC3E}">
        <p14:creationId xmlns:p14="http://schemas.microsoft.com/office/powerpoint/2010/main" val="169484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cs typeface="B Titr" panose="00000700000000000000" pitchFamily="2" charset="-78"/>
              </a:rPr>
              <a:t>نگرانی های جدی ما </a:t>
            </a:r>
            <a:endParaRPr lang="en-US" dirty="0">
              <a:cs typeface="B Titr" panose="00000700000000000000" pitchFamily="2" charset="-78"/>
            </a:endParaRPr>
          </a:p>
        </p:txBody>
      </p:sp>
      <p:sp>
        <p:nvSpPr>
          <p:cNvPr id="3" name="Content Placeholder 2"/>
          <p:cNvSpPr>
            <a:spLocks noGrp="1"/>
          </p:cNvSpPr>
          <p:nvPr>
            <p:ph idx="1"/>
          </p:nvPr>
        </p:nvSpPr>
        <p:spPr>
          <a:xfrm>
            <a:off x="1154954" y="2237740"/>
            <a:ext cx="8825659" cy="3416300"/>
          </a:xfrm>
        </p:spPr>
        <p:txBody>
          <a:bodyPr>
            <a:noAutofit/>
          </a:bodyPr>
          <a:lstStyle/>
          <a:p>
            <a:pPr algn="ctr" rtl="1"/>
            <a:r>
              <a:rPr lang="fa-IR" sz="2800" dirty="0">
                <a:cs typeface="B Titr" panose="00000700000000000000" pitchFamily="2" charset="-78"/>
              </a:rPr>
              <a:t>تلاش امریکائیها برای تبدیل توافق به توافق اوباما –کری ونقض ان بعد از انتخابات 2016امریکا</a:t>
            </a:r>
            <a:endParaRPr lang="en-US" sz="2800" dirty="0">
              <a:cs typeface="B Titr" panose="00000700000000000000" pitchFamily="2" charset="-78"/>
            </a:endParaRPr>
          </a:p>
          <a:p>
            <a:pPr algn="ctr" rtl="1"/>
            <a:r>
              <a:rPr lang="fa-IR" sz="2800" dirty="0" smtClean="0">
                <a:cs typeface="B Titr" panose="00000700000000000000" pitchFamily="2" charset="-78"/>
              </a:rPr>
              <a:t>بهانه جویی ها ،سند سازی و اتهام زنی ها علیه ایران بعد از توافق متوقف نخواهد شد</a:t>
            </a:r>
          </a:p>
          <a:p>
            <a:pPr algn="ctr" rtl="1"/>
            <a:r>
              <a:rPr lang="fa-IR" sz="2800" dirty="0" smtClean="0">
                <a:cs typeface="B Titr" panose="00000700000000000000" pitchFamily="2" charset="-78"/>
              </a:rPr>
              <a:t>رژیم دسترسی و بازرسی بعد از توافق در ایران مستقر خواهد شد و امریکا می تواند از ان بعنوان یک ابزار برای بحران سازی دائما استفاده کند </a:t>
            </a:r>
          </a:p>
          <a:p>
            <a:pPr algn="ctr" rtl="1"/>
            <a:r>
              <a:rPr lang="fa-IR" sz="2800" dirty="0" smtClean="0">
                <a:cs typeface="B Titr" panose="00000700000000000000" pitchFamily="2" charset="-78"/>
              </a:rPr>
              <a:t>اگر مساله هسته ای مورد توافق قرار گیرد بهانه های دیگر مثل حقوق بشر فرصت طرح خواهد یافت و اهرم فشاری بنام هسته ای برای فشار نخواهیم داشت </a:t>
            </a:r>
          </a:p>
        </p:txBody>
      </p:sp>
    </p:spTree>
    <p:extLst>
      <p:ext uri="{BB962C8B-B14F-4D97-AF65-F5344CB8AC3E}">
        <p14:creationId xmlns:p14="http://schemas.microsoft.com/office/powerpoint/2010/main" val="343714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p:txBody>
          <a:bodyPr>
            <a:normAutofit/>
          </a:bodyPr>
          <a:lstStyle/>
          <a:p>
            <a:pPr algn="ctr" rtl="1" eaLnBrk="1" hangingPunct="1">
              <a:buFont typeface="Wingdings 2" pitchFamily="18" charset="2"/>
              <a:buNone/>
            </a:pPr>
            <a:r>
              <a:rPr lang="fa-IR" sz="4400" b="1" dirty="0" smtClean="0">
                <a:solidFill>
                  <a:srgbClr val="0070C0"/>
                </a:solidFill>
                <a:cs typeface="B Titr" panose="00000700000000000000" pitchFamily="2" charset="-78"/>
              </a:rPr>
              <a:t>23 مرداد 1381</a:t>
            </a:r>
          </a:p>
          <a:p>
            <a:pPr algn="ctr" rtl="1" eaLnBrk="1" hangingPunct="1"/>
            <a:r>
              <a:rPr lang="fa-IR" sz="4400" b="1" dirty="0" smtClean="0">
                <a:cs typeface="B Titr" panose="00000700000000000000" pitchFamily="2" charset="-78"/>
              </a:rPr>
              <a:t> </a:t>
            </a:r>
            <a:r>
              <a:rPr lang="fa-IR" sz="4400" dirty="0" smtClean="0">
                <a:cs typeface="B Titr" panose="00000700000000000000" pitchFamily="2" charset="-78"/>
              </a:rPr>
              <a:t>ادعای منافقین مبنی بر فعالیت های هسته ای مخفی ایران در نطنز و اراک</a:t>
            </a:r>
            <a:endParaRPr lang="en-US" sz="4400" dirty="0" smtClean="0">
              <a:cs typeface="B Titr" panose="00000700000000000000" pitchFamily="2" charset="-78"/>
            </a:endParaRPr>
          </a:p>
        </p:txBody>
      </p:sp>
      <p:sp>
        <p:nvSpPr>
          <p:cNvPr id="18435"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شروع پرونده هسته ای</a:t>
            </a:r>
          </a:p>
        </p:txBody>
      </p:sp>
    </p:spTree>
    <p:extLst>
      <p:ext uri="{BB962C8B-B14F-4D97-AF65-F5344CB8AC3E}">
        <p14:creationId xmlns:p14="http://schemas.microsoft.com/office/powerpoint/2010/main" val="3650475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p:cNvSpPr>
            <a:spLocks noGrp="1"/>
          </p:cNvSpPr>
          <p:nvPr>
            <p:ph idx="1"/>
          </p:nvPr>
        </p:nvSpPr>
        <p:spPr/>
        <p:txBody>
          <a:bodyPr>
            <a:noAutofit/>
          </a:bodyPr>
          <a:lstStyle/>
          <a:p>
            <a:pPr algn="ctr" rtl="1">
              <a:buFont typeface="Wingdings 2" pitchFamily="18" charset="2"/>
              <a:buNone/>
            </a:pPr>
            <a:r>
              <a:rPr lang="fa-IR" sz="4400" b="1" dirty="0" smtClean="0">
                <a:solidFill>
                  <a:srgbClr val="0070C0"/>
                </a:solidFill>
                <a:cs typeface="B Titr" panose="00000700000000000000" pitchFamily="2" charset="-78"/>
              </a:rPr>
              <a:t>15 مرداد 1382</a:t>
            </a:r>
          </a:p>
          <a:p>
            <a:pPr algn="ctr" rtl="1"/>
            <a:r>
              <a:rPr lang="fa-IR" sz="4400" dirty="0" smtClean="0">
                <a:cs typeface="B Titr" panose="00000700000000000000" pitchFamily="2" charset="-78"/>
              </a:rPr>
              <a:t>نامه مشترک وزیران خارجه انگلیس، فرانسه و آلمان به وزیر خارجه ایران درباره پذیرش پروتکل الحاقی و تعلیق کلیه فعالیت های غنی سازی</a:t>
            </a:r>
            <a:endParaRPr lang="en-US" sz="4400" dirty="0" smtClean="0">
              <a:cs typeface="B Titr" panose="00000700000000000000" pitchFamily="2" charset="-78"/>
            </a:endParaRPr>
          </a:p>
        </p:txBody>
      </p:sp>
      <p:sp>
        <p:nvSpPr>
          <p:cNvPr id="19459" name="Title 2"/>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a:r>
              <a:rPr lang="fa-IR" smtClean="0">
                <a:cs typeface="B Titr" panose="00000700000000000000" pitchFamily="2" charset="-78"/>
              </a:rPr>
              <a:t>شروع تقابل اروپا</a:t>
            </a:r>
            <a:endParaRPr smtClean="0">
              <a:cs typeface="B Titr" panose="00000700000000000000" pitchFamily="2" charset="-78"/>
            </a:endParaRPr>
          </a:p>
        </p:txBody>
      </p:sp>
      <p:sp>
        <p:nvSpPr>
          <p:cNvPr id="19460" name="Slide Number Placeholder 3"/>
          <p:cNvSpPr>
            <a:spLocks noGrp="1"/>
          </p:cNvSpPr>
          <p:nvPr>
            <p:ph type="sldNum" sz="quarter" idx="12"/>
          </p:nvPr>
        </p:nvSpPr>
        <p:spPr bwMode="auto">
          <a:noFill/>
          <a:ln>
            <a:miter lim="800000"/>
            <a:headEnd/>
            <a:tailEnd/>
          </a:ln>
        </p:spPr>
        <p:txBody>
          <a:bodyPr/>
          <a:lstStyle/>
          <a:p>
            <a:fld id="{29422EE0-C772-4AF3-B397-958252DF9884}" type="slidenum">
              <a:rPr lang="fa-IR"/>
              <a:pPr/>
              <a:t>5</a:t>
            </a:fld>
            <a:endParaRPr lang="fa-IR"/>
          </a:p>
        </p:txBody>
      </p:sp>
    </p:spTree>
    <p:extLst>
      <p:ext uri="{BB962C8B-B14F-4D97-AF65-F5344CB8AC3E}">
        <p14:creationId xmlns:p14="http://schemas.microsoft.com/office/powerpoint/2010/main" val="1354227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p:txBody>
          <a:bodyPr>
            <a:noAutofit/>
          </a:bodyPr>
          <a:lstStyle/>
          <a:p>
            <a:pPr algn="ctr" rtl="1" eaLnBrk="1" hangingPunct="1">
              <a:buFont typeface="Wingdings 2" pitchFamily="18" charset="2"/>
              <a:buNone/>
            </a:pPr>
            <a:r>
              <a:rPr lang="fa-IR" sz="3200" b="1" dirty="0" smtClean="0">
                <a:solidFill>
                  <a:srgbClr val="0070C0"/>
                </a:solidFill>
                <a:cs typeface="B Titr" panose="00000700000000000000" pitchFamily="2" charset="-78"/>
              </a:rPr>
              <a:t>18 تیرماه 1382</a:t>
            </a:r>
          </a:p>
          <a:p>
            <a:pPr algn="ctr" rtl="1" eaLnBrk="1" hangingPunct="1"/>
            <a:r>
              <a:rPr lang="fa-IR" sz="3200" b="1" dirty="0" smtClean="0">
                <a:cs typeface="B Titr" panose="00000700000000000000" pitchFamily="2" charset="-78"/>
              </a:rPr>
              <a:t> </a:t>
            </a:r>
            <a:r>
              <a:rPr lang="fa-IR" sz="3200" dirty="0" smtClean="0">
                <a:cs typeface="B Titr" panose="00000700000000000000" pitchFamily="2" charset="-78"/>
              </a:rPr>
              <a:t>اعلام موضع مثبت ایران درباره پروتکل الحاقی از سوی جناب آقای خاتمی رئیس جمهور وقت در دیدار با محمد البرادعی مدیرکل وقت آژانس</a:t>
            </a:r>
          </a:p>
          <a:p>
            <a:pPr algn="ctr" rtl="1" eaLnBrk="1" hangingPunct="1">
              <a:buFont typeface="Wingdings 2" pitchFamily="18" charset="2"/>
              <a:buNone/>
            </a:pPr>
            <a:r>
              <a:rPr lang="fa-IR" sz="3200" b="1" dirty="0" smtClean="0">
                <a:solidFill>
                  <a:srgbClr val="0070C0"/>
                </a:solidFill>
                <a:cs typeface="B Titr" panose="00000700000000000000" pitchFamily="2" charset="-78"/>
              </a:rPr>
              <a:t>3 شهریور 1382</a:t>
            </a:r>
          </a:p>
          <a:p>
            <a:pPr algn="ctr" rtl="1" eaLnBrk="1" hangingPunct="1"/>
            <a:r>
              <a:rPr lang="fa-IR" sz="3200" b="1" dirty="0" smtClean="0">
                <a:cs typeface="B Titr" panose="00000700000000000000" pitchFamily="2" charset="-78"/>
              </a:rPr>
              <a:t> </a:t>
            </a:r>
            <a:r>
              <a:rPr lang="fa-IR" sz="3200" dirty="0" smtClean="0">
                <a:cs typeface="B Titr" panose="00000700000000000000" pitchFamily="2" charset="-78"/>
              </a:rPr>
              <a:t>اعلام آمادگی رسمی ایران برای مذاکره با آژانس درباره پروتکل الحاقی</a:t>
            </a:r>
            <a:endParaRPr lang="en-US" sz="3200" dirty="0" smtClean="0">
              <a:cs typeface="B Titr" panose="00000700000000000000" pitchFamily="2" charset="-78"/>
            </a:endParaRPr>
          </a:p>
          <a:p>
            <a:pPr algn="ctr" rtl="1" eaLnBrk="1" hangingPunct="1"/>
            <a:endParaRPr lang="en-US" sz="3200" dirty="0" smtClean="0">
              <a:cs typeface="B Titr" panose="00000700000000000000" pitchFamily="2" charset="-78"/>
            </a:endParaRPr>
          </a:p>
        </p:txBody>
      </p:sp>
      <p:sp>
        <p:nvSpPr>
          <p:cNvPr id="20483"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تعامل ایران</a:t>
            </a:r>
          </a:p>
        </p:txBody>
      </p:sp>
    </p:spTree>
    <p:extLst>
      <p:ext uri="{BB962C8B-B14F-4D97-AF65-F5344CB8AC3E}">
        <p14:creationId xmlns:p14="http://schemas.microsoft.com/office/powerpoint/2010/main" val="2656800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p:txBody>
          <a:bodyPr>
            <a:normAutofit/>
          </a:bodyPr>
          <a:lstStyle/>
          <a:p>
            <a:pPr algn="ctr" rtl="1" eaLnBrk="1" hangingPunct="1">
              <a:buFont typeface="Wingdings 2" pitchFamily="18" charset="2"/>
              <a:buNone/>
            </a:pPr>
            <a:r>
              <a:rPr lang="fa-IR" sz="3600" b="1" dirty="0" smtClean="0">
                <a:solidFill>
                  <a:srgbClr val="0070C0"/>
                </a:solidFill>
                <a:cs typeface="B Titr" panose="00000700000000000000" pitchFamily="2" charset="-78"/>
              </a:rPr>
              <a:t>21 شهریور 1382</a:t>
            </a:r>
          </a:p>
          <a:p>
            <a:pPr marL="273050" lvl="2" indent="-273050" algn="ctr" rtl="1">
              <a:spcBef>
                <a:spcPts val="600"/>
              </a:spcBef>
              <a:buClr>
                <a:schemeClr val="accent2"/>
              </a:buClr>
              <a:buNone/>
            </a:pPr>
            <a:r>
              <a:rPr lang="fa-IR" sz="2800" dirty="0" smtClean="0">
                <a:cs typeface="B Titr" panose="00000700000000000000" pitchFamily="2" charset="-78"/>
              </a:rPr>
              <a:t>18 روز پس از اعلام آمادگی ایران برای مذاکره درباره پروتکل الحاقی</a:t>
            </a:r>
            <a:endParaRPr lang="en-US" sz="2800" dirty="0" smtClean="0">
              <a:cs typeface="B Titr" panose="00000700000000000000" pitchFamily="2" charset="-78"/>
            </a:endParaRPr>
          </a:p>
          <a:p>
            <a:pPr algn="ctr" rtl="1" eaLnBrk="1" hangingPunct="1"/>
            <a:r>
              <a:rPr lang="fa-IR" sz="3600" b="1" dirty="0" smtClean="0">
                <a:cs typeface="B Titr" panose="00000700000000000000" pitchFamily="2" charset="-78"/>
              </a:rPr>
              <a:t> </a:t>
            </a:r>
            <a:r>
              <a:rPr lang="fa-IR" sz="3600" dirty="0" smtClean="0">
                <a:cs typeface="B Titr" panose="00000700000000000000" pitchFamily="2" charset="-78"/>
              </a:rPr>
              <a:t>تصویب نخستین قطعنامه شورای حکام علیه فعالیت های صلح آمیز هسته ای ایران به پیشنهاد سه کشور اروپایی (انگلیس، فرانسه و آلمان)</a:t>
            </a:r>
            <a:endParaRPr lang="en-US" sz="3600" dirty="0" smtClean="0">
              <a:cs typeface="B Titr" panose="00000700000000000000" pitchFamily="2" charset="-78"/>
            </a:endParaRPr>
          </a:p>
        </p:txBody>
      </p:sp>
      <p:sp>
        <p:nvSpPr>
          <p:cNvPr id="21507" name="Title 1"/>
          <p:cNvSpPr>
            <a:spLocks noGrp="1"/>
          </p:cNvSpPr>
          <p:nvPr>
            <p:ph type="title"/>
          </p:nvPr>
        </p:nvSpPr>
        <p:spPr bwMode="auto"/>
        <p:txBody>
          <a:bodyPr vert="horz" wrap="square" lIns="91440" tIns="45720" rIns="91440" bIns="45720" numCol="1" rtlCol="0" anchor="ctr" compatLnSpc="1">
            <a:prstTxWarp prst="textNoShape">
              <a:avLst/>
            </a:prstTxWarp>
            <a:noAutofit/>
          </a:bodyPr>
          <a:lstStyle/>
          <a:p>
            <a:pPr algn="ctr" rtl="1" eaLnBrk="1" hangingPunct="1"/>
            <a:r>
              <a:rPr lang="fa-IR" smtClean="0">
                <a:cs typeface="B Titr" panose="00000700000000000000" pitchFamily="2" charset="-78"/>
              </a:rPr>
              <a:t>تقابل اروپا</a:t>
            </a:r>
          </a:p>
        </p:txBody>
      </p:sp>
    </p:spTree>
    <p:extLst>
      <p:ext uri="{BB962C8B-B14F-4D97-AF65-F5344CB8AC3E}">
        <p14:creationId xmlns:p14="http://schemas.microsoft.com/office/powerpoint/2010/main" val="480774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8295" y="2177021"/>
            <a:ext cx="10292444" cy="4498099"/>
          </a:xfrm>
        </p:spPr>
        <p:txBody>
          <a:bodyPr>
            <a:noAutofit/>
          </a:bodyPr>
          <a:lstStyle/>
          <a:p>
            <a:pPr marL="274320" indent="-274320" algn="ctr" rtl="1">
              <a:buNone/>
              <a:defRPr/>
            </a:pPr>
            <a:r>
              <a:rPr lang="fa-IR" sz="4400" b="1" dirty="0" smtClean="0">
                <a:solidFill>
                  <a:srgbClr val="0070C0"/>
                </a:solidFill>
                <a:cs typeface="B Titr" panose="00000700000000000000" pitchFamily="2" charset="-78"/>
              </a:rPr>
              <a:t>29 مهرماه 1382</a:t>
            </a:r>
          </a:p>
          <a:p>
            <a:pPr marL="274320" indent="-274320" algn="ctr" rtl="1">
              <a:buNone/>
              <a:defRPr/>
            </a:pPr>
            <a:r>
              <a:rPr lang="fa-IR" sz="4000" b="1" dirty="0" smtClean="0">
                <a:solidFill>
                  <a:srgbClr val="FF0000"/>
                </a:solidFill>
                <a:cs typeface="B Titr" panose="00000700000000000000" pitchFamily="2" charset="-78"/>
              </a:rPr>
              <a:t>تعهدات ایران: </a:t>
            </a:r>
          </a:p>
          <a:p>
            <a:pPr marL="640080" lvl="1" indent="-274320" algn="ctr" rtl="1">
              <a:buClr>
                <a:schemeClr val="accent2">
                  <a:shade val="75000"/>
                </a:schemeClr>
              </a:buClr>
              <a:buFont typeface="Wingdings 2"/>
              <a:buChar char=""/>
              <a:defRPr/>
            </a:pPr>
            <a:r>
              <a:rPr lang="fa-IR" sz="2000" dirty="0" smtClean="0">
                <a:cs typeface="B Titr" panose="00000700000000000000" pitchFamily="2" charset="-78"/>
              </a:rPr>
              <a:t>تعهد به رژیم عدم اشاعه هسته ای (شامل معاهده هایی که ایران عضو آن نیست)</a:t>
            </a:r>
          </a:p>
          <a:p>
            <a:pPr marL="640080" lvl="1" indent="-274320" algn="ctr" rtl="1">
              <a:buClr>
                <a:schemeClr val="accent2">
                  <a:shade val="75000"/>
                </a:schemeClr>
              </a:buClr>
              <a:buFont typeface="Wingdings 2"/>
              <a:buChar char=""/>
              <a:defRPr/>
            </a:pPr>
            <a:r>
              <a:rPr lang="fa-IR" sz="2000" dirty="0" smtClean="0">
                <a:cs typeface="B Titr" panose="00000700000000000000" pitchFamily="2" charset="-78"/>
              </a:rPr>
              <a:t>امضای پروتکل الحاقی</a:t>
            </a:r>
            <a:endParaRPr lang="en-US" sz="2000" dirty="0" smtClean="0">
              <a:cs typeface="B Titr" panose="00000700000000000000" pitchFamily="2" charset="-78"/>
            </a:endParaRPr>
          </a:p>
          <a:p>
            <a:pPr marL="640080" lvl="1" indent="-274320" algn="ctr" rtl="1">
              <a:buClr>
                <a:schemeClr val="accent2">
                  <a:shade val="75000"/>
                </a:schemeClr>
              </a:buClr>
              <a:buFont typeface="Wingdings 2"/>
              <a:buChar char=""/>
              <a:defRPr/>
            </a:pPr>
            <a:r>
              <a:rPr lang="fa-IR" sz="2000" dirty="0" smtClean="0">
                <a:cs typeface="B Titr" panose="00000700000000000000" pitchFamily="2" charset="-78"/>
              </a:rPr>
              <a:t>آغاز فرآیند تصویب پروتکل الحاقی</a:t>
            </a:r>
          </a:p>
          <a:p>
            <a:pPr marL="640080" lvl="1" indent="-274320" algn="ctr" rtl="1">
              <a:buClr>
                <a:schemeClr val="accent2">
                  <a:shade val="75000"/>
                </a:schemeClr>
              </a:buClr>
              <a:buFont typeface="Wingdings 2"/>
              <a:buChar char=""/>
              <a:defRPr/>
            </a:pPr>
            <a:r>
              <a:rPr lang="fa-IR" sz="2000" dirty="0" smtClean="0">
                <a:cs typeface="B Titr" panose="00000700000000000000" pitchFamily="2" charset="-78"/>
              </a:rPr>
              <a:t>اجرای پروتکل الحاقی (همکاری با آژانس مطابق با پروتکل)</a:t>
            </a:r>
            <a:endParaRPr lang="en-US" sz="2000" dirty="0" smtClean="0">
              <a:cs typeface="B Titr" panose="00000700000000000000" pitchFamily="2" charset="-78"/>
            </a:endParaRPr>
          </a:p>
          <a:p>
            <a:pPr marL="640080" lvl="1" indent="-274320" algn="ctr" rtl="1">
              <a:buClr>
                <a:schemeClr val="accent2">
                  <a:shade val="75000"/>
                </a:schemeClr>
              </a:buClr>
              <a:buFont typeface="Wingdings 2"/>
              <a:buChar char=""/>
              <a:defRPr/>
            </a:pPr>
            <a:r>
              <a:rPr lang="fa-IR" sz="2000" dirty="0" smtClean="0">
                <a:cs typeface="B Titr" panose="00000700000000000000" pitchFamily="2" charset="-78"/>
              </a:rPr>
              <a:t>تعلیق همه فعالیت های غنی سازی اورانیوم (بر اساس تعریف آژانس) شامل: </a:t>
            </a:r>
            <a:endParaRPr lang="en-US" sz="2000" dirty="0" smtClean="0">
              <a:cs typeface="B Titr" panose="00000700000000000000" pitchFamily="2" charset="-78"/>
            </a:endParaRPr>
          </a:p>
          <a:p>
            <a:pPr marL="1005205" lvl="2" indent="-274320" algn="ctr" rtl="1">
              <a:buClr>
                <a:schemeClr val="accent2">
                  <a:shade val="75000"/>
                </a:schemeClr>
              </a:buClr>
              <a:buFont typeface="Wingdings 2"/>
              <a:buChar char=""/>
              <a:defRPr/>
            </a:pPr>
            <a:r>
              <a:rPr lang="fa-IR" sz="1800" dirty="0" smtClean="0">
                <a:cs typeface="B Titr" panose="00000700000000000000" pitchFamily="2" charset="-78"/>
              </a:rPr>
              <a:t>فعالیت یا آزمایش سانتریفیوژها با یا بدون مواد هسته ای  ،نصب سانتریفیوژها ،غنی سازی لیزری</a:t>
            </a:r>
            <a:endParaRPr lang="en-US" sz="1800" dirty="0" smtClean="0">
              <a:cs typeface="B Titr" panose="00000700000000000000" pitchFamily="2" charset="-78"/>
            </a:endParaRPr>
          </a:p>
          <a:p>
            <a:pPr marL="1005205" lvl="2" indent="-274320" algn="ctr" rtl="1">
              <a:buClr>
                <a:schemeClr val="accent2">
                  <a:shade val="75000"/>
                </a:schemeClr>
              </a:buClr>
              <a:buFont typeface="Wingdings 2"/>
              <a:buChar char=""/>
              <a:defRPr/>
            </a:pPr>
            <a:r>
              <a:rPr lang="fa-IR" sz="1800" dirty="0" smtClean="0">
                <a:cs typeface="B Titr" panose="00000700000000000000" pitchFamily="2" charset="-78"/>
              </a:rPr>
              <a:t>تأسیسات جداسازی ایزوتوپی (ساخت یا آزمایش) ، تأسیسات بازفرآوری (ساخت یا فعالیت)</a:t>
            </a:r>
          </a:p>
        </p:txBody>
      </p:sp>
      <p:sp>
        <p:nvSpPr>
          <p:cNvPr id="11267" name="Title 1"/>
          <p:cNvSpPr>
            <a:spLocks noGrp="1"/>
          </p:cNvSpPr>
          <p:nvPr>
            <p:ph type="title"/>
          </p:nvPr>
        </p:nvSpPr>
        <p:spPr bwMode="auto"/>
        <p:txBody>
          <a:bodyPr vert="horz" wrap="square" lIns="91440" tIns="45720" rIns="91440" bIns="45720" numCol="1" rtlCol="0" anchor="ctr" compatLnSpc="1">
            <a:prstTxWarp prst="textNoShape">
              <a:avLst/>
            </a:prstTxWarp>
            <a:normAutofit fontScale="90000"/>
          </a:bodyPr>
          <a:lstStyle/>
          <a:p>
            <a:pPr algn="ctr" rtl="1" eaLnBrk="1" hangingPunct="1">
              <a:defRPr/>
            </a:pPr>
            <a:r>
              <a:rPr lang="fa-IR" dirty="0" smtClean="0">
                <a:cs typeface="B Titr" panose="00000700000000000000" pitchFamily="2" charset="-78"/>
              </a:rPr>
              <a:t>پیشروی اروپا</a:t>
            </a:r>
            <a:br>
              <a:rPr lang="fa-IR" dirty="0" smtClean="0">
                <a:cs typeface="B Titr" panose="00000700000000000000" pitchFamily="2" charset="-78"/>
              </a:rPr>
            </a:br>
            <a:r>
              <a:rPr lang="fa-IR" sz="4900" dirty="0">
                <a:cs typeface="B Titr" panose="00000700000000000000" pitchFamily="2" charset="-78"/>
              </a:rPr>
              <a:t>توافق سعدآباد </a:t>
            </a:r>
            <a:endParaRPr lang="fa-IR" sz="2800" dirty="0">
              <a:cs typeface="B Titr" panose="00000700000000000000" pitchFamily="2" charset="-78"/>
            </a:endParaRPr>
          </a:p>
        </p:txBody>
      </p:sp>
      <p:sp>
        <p:nvSpPr>
          <p:cNvPr id="22532" name="Slide Number Placeholder 4"/>
          <p:cNvSpPr>
            <a:spLocks noGrp="1"/>
          </p:cNvSpPr>
          <p:nvPr>
            <p:ph type="sldNum" sz="quarter" idx="12"/>
          </p:nvPr>
        </p:nvSpPr>
        <p:spPr bwMode="auto">
          <a:noFill/>
          <a:ln>
            <a:miter lim="800000"/>
            <a:headEnd/>
            <a:tailEnd/>
          </a:ln>
        </p:spPr>
        <p:txBody>
          <a:bodyPr/>
          <a:lstStyle/>
          <a:p>
            <a:fld id="{D13EFFED-063D-4737-A79C-617D2D18610F}" type="slidenum">
              <a:rPr lang="fa-IR"/>
              <a:pPr/>
              <a:t>8</a:t>
            </a:fld>
            <a:endParaRPr lang="fa-IR"/>
          </a:p>
        </p:txBody>
      </p:sp>
    </p:spTree>
    <p:extLst>
      <p:ext uri="{BB962C8B-B14F-4D97-AF65-F5344CB8AC3E}">
        <p14:creationId xmlns:p14="http://schemas.microsoft.com/office/powerpoint/2010/main" val="1556262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6881" y="2381431"/>
            <a:ext cx="8825659" cy="4097745"/>
          </a:xfrm>
        </p:spPr>
        <p:txBody>
          <a:bodyPr>
            <a:noAutofit/>
          </a:bodyPr>
          <a:lstStyle/>
          <a:p>
            <a:pPr marL="274320" indent="-274320" algn="ctr" rtl="1">
              <a:buNone/>
              <a:defRPr/>
            </a:pPr>
            <a:r>
              <a:rPr lang="fa-IR" sz="4400" b="1" dirty="0">
                <a:solidFill>
                  <a:srgbClr val="FF0000"/>
                </a:solidFill>
                <a:cs typeface="B Titr" panose="00000700000000000000" pitchFamily="2" charset="-78"/>
              </a:rPr>
              <a:t>تعهدات سه کشور اروپایی: </a:t>
            </a:r>
          </a:p>
          <a:p>
            <a:pPr marL="640080" lvl="1" indent="-274320" algn="ctr" rtl="1">
              <a:buClr>
                <a:schemeClr val="accent2">
                  <a:shade val="75000"/>
                </a:schemeClr>
              </a:buClr>
              <a:buFont typeface="Wingdings 2"/>
              <a:buChar char=""/>
              <a:defRPr/>
            </a:pPr>
            <a:r>
              <a:rPr lang="fa-IR" sz="2800" dirty="0">
                <a:cs typeface="B Titr" panose="00000700000000000000" pitchFamily="2" charset="-78"/>
              </a:rPr>
              <a:t>شناسایی حق ایران در برخورداری از استفاده صلح آمیز از انرژی هسته ای مطابق معاهده ان پی تی </a:t>
            </a:r>
            <a:endParaRPr lang="en-US" sz="2800" dirty="0">
              <a:cs typeface="B Titr" panose="00000700000000000000" pitchFamily="2" charset="-78"/>
            </a:endParaRPr>
          </a:p>
          <a:p>
            <a:pPr marL="640080" lvl="1" indent="-274320" algn="ctr" rtl="1">
              <a:buClr>
                <a:schemeClr val="accent2">
                  <a:shade val="75000"/>
                </a:schemeClr>
              </a:buClr>
              <a:buFont typeface="Wingdings 2"/>
              <a:buChar char=""/>
              <a:defRPr/>
            </a:pPr>
            <a:r>
              <a:rPr lang="fa-IR" sz="2800" dirty="0">
                <a:cs typeface="B Titr" panose="00000700000000000000" pitchFamily="2" charset="-78"/>
              </a:rPr>
              <a:t>حل و فصل وضعیت کنونی توسط شورای حکام در صورت تأیید اجرای کامل تعهدات ایران توسط مدیرکل آژانس</a:t>
            </a:r>
            <a:endParaRPr lang="en-US" sz="2800" dirty="0">
              <a:cs typeface="B Titr" panose="00000700000000000000" pitchFamily="2" charset="-78"/>
            </a:endParaRPr>
          </a:p>
          <a:p>
            <a:pPr marL="640080" lvl="1" indent="-274320" algn="ctr" rtl="1">
              <a:buClr>
                <a:schemeClr val="accent2">
                  <a:shade val="75000"/>
                </a:schemeClr>
              </a:buClr>
              <a:buFont typeface="Wingdings 2"/>
              <a:buChar char=""/>
              <a:defRPr/>
            </a:pPr>
            <a:r>
              <a:rPr lang="fa-IR" sz="2800" dirty="0">
                <a:cs typeface="B Titr" panose="00000700000000000000" pitchFamily="2" charset="-78"/>
              </a:rPr>
              <a:t>تأیید انتظار ایران برای دستیابی آسان تر به فناوری مدرن و اقلام در حوزه های مختلف مشروط به رفع نگرانی های بین المللی از جمله رفع نگرانی  سه کشور </a:t>
            </a:r>
            <a:r>
              <a:rPr lang="fa-IR" sz="2800" dirty="0" smtClean="0">
                <a:cs typeface="B Titr" panose="00000700000000000000" pitchFamily="2" charset="-78"/>
              </a:rPr>
              <a:t>اروپائی</a:t>
            </a:r>
            <a:endParaRPr lang="en-US" sz="3200" dirty="0">
              <a:cs typeface="B Titr" panose="00000700000000000000" pitchFamily="2" charset="-78"/>
            </a:endParaRPr>
          </a:p>
        </p:txBody>
      </p:sp>
      <p:sp>
        <p:nvSpPr>
          <p:cNvPr id="23555" name="Slide Number Placeholder 3"/>
          <p:cNvSpPr>
            <a:spLocks noGrp="1"/>
          </p:cNvSpPr>
          <p:nvPr>
            <p:ph type="sldNum" sz="quarter" idx="12"/>
          </p:nvPr>
        </p:nvSpPr>
        <p:spPr bwMode="auto">
          <a:noFill/>
          <a:ln>
            <a:miter lim="800000"/>
            <a:headEnd/>
            <a:tailEnd/>
          </a:ln>
        </p:spPr>
        <p:txBody>
          <a:bodyPr/>
          <a:lstStyle/>
          <a:p>
            <a:fld id="{F75E9A4D-4AF9-458C-B01F-2FF9904F8014}" type="slidenum">
              <a:rPr lang="fa-IR"/>
              <a:pPr/>
              <a:t>9</a:t>
            </a:fld>
            <a:endParaRPr lang="fa-IR"/>
          </a:p>
        </p:txBody>
      </p:sp>
    </p:spTree>
    <p:extLst>
      <p:ext uri="{BB962C8B-B14F-4D97-AF65-F5344CB8AC3E}">
        <p14:creationId xmlns:p14="http://schemas.microsoft.com/office/powerpoint/2010/main" val="35052979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1189</TotalTime>
  <Words>1917</Words>
  <Application>Microsoft Office PowerPoint</Application>
  <PresentationFormat>Widescreen</PresentationFormat>
  <Paragraphs>176</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B Titr</vt:lpstr>
      <vt:lpstr>Century Gothic</vt:lpstr>
      <vt:lpstr>Wingdings 2</vt:lpstr>
      <vt:lpstr>Wingdings 3</vt:lpstr>
      <vt:lpstr>Ion Boardroom</vt:lpstr>
      <vt:lpstr>فراز و فرود مذاکرات هسته ای از آغاز تاکنون</vt:lpstr>
      <vt:lpstr>دوران آقای خاتمی دوران آقای احمدی نژاد دوران آقای روحانی</vt:lpstr>
      <vt:lpstr>PowerPoint Presentation</vt:lpstr>
      <vt:lpstr>شروع پرونده هسته ای</vt:lpstr>
      <vt:lpstr>شروع تقابل اروپا</vt:lpstr>
      <vt:lpstr>تعامل ایران</vt:lpstr>
      <vt:lpstr>تقابل اروپا</vt:lpstr>
      <vt:lpstr>پیشروی اروپا توافق سعدآباد </vt:lpstr>
      <vt:lpstr>PowerPoint Presentation</vt:lpstr>
      <vt:lpstr>هشدار رهبری</vt:lpstr>
      <vt:lpstr>تعامل بیشتر ایران</vt:lpstr>
      <vt:lpstr>تقابل بیشتر اروپا</vt:lpstr>
      <vt:lpstr>تعامل بیشتر ایران</vt:lpstr>
      <vt:lpstr> پیشروی اروپا توافق بروکسل </vt:lpstr>
      <vt:lpstr>تقابل بیشتر اروپا</vt:lpstr>
      <vt:lpstr>تعامل بیشتر ایران</vt:lpstr>
      <vt:lpstr>تقابل بیشتر اروپا</vt:lpstr>
      <vt:lpstr>تقابل بیشتر اروپا</vt:lpstr>
      <vt:lpstr>پیشروی اروپا توافق پاریس </vt:lpstr>
      <vt:lpstr>تعهدات ایران: </vt:lpstr>
      <vt:lpstr>PowerPoint Presentation</vt:lpstr>
      <vt:lpstr>تقابل بیشتر اروپا</vt:lpstr>
      <vt:lpstr>تلاش ناکام 27 تیر 1384 </vt:lpstr>
      <vt:lpstr>نتیجه فرایند انفعال</vt:lpstr>
      <vt:lpstr>PowerPoint Presentation</vt:lpstr>
      <vt:lpstr>PowerPoint Presentation</vt:lpstr>
      <vt:lpstr>PowerPoint Presentation</vt:lpstr>
      <vt:lpstr>روند مذاکرات از دیدگاه رهبری13 دی 1386   </vt:lpstr>
      <vt:lpstr>PowerPoint Presentation</vt:lpstr>
      <vt:lpstr>PowerPoint Presentation</vt:lpstr>
      <vt:lpstr>PowerPoint Presentation</vt:lpstr>
      <vt:lpstr>نتایج 2 سال مذاکرات ایران و1+5</vt:lpstr>
      <vt:lpstr>نکات مهم سخنرانی اوباما بعد از توافقنامه  وین</vt:lpstr>
      <vt:lpstr>اظهارات کری بعد از توافق در یک کنفرانس خبری در وین</vt:lpstr>
      <vt:lpstr>PowerPoint Presentation</vt:lpstr>
      <vt:lpstr>مطالبات اصلی امریکا که خط قرمز امریکا محسوب می گردید</vt:lpstr>
      <vt:lpstr>خط قرمز های ایران از منظر مقام معظم رهبری در تاریخ 2 تیرماه 94</vt:lpstr>
      <vt:lpstr>نگرانی های جدی ما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فراز و فرود مذاکرات هسته ای از آغاز تاکنون</dc:title>
  <dc:creator>mehdi sadat</dc:creator>
  <cp:lastModifiedBy>mehdi sadat</cp:lastModifiedBy>
  <cp:revision>87</cp:revision>
  <dcterms:created xsi:type="dcterms:W3CDTF">2015-06-29T21:51:48Z</dcterms:created>
  <dcterms:modified xsi:type="dcterms:W3CDTF">2016-07-20T13:38:00Z</dcterms:modified>
</cp:coreProperties>
</file>